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slides/slide8.xml" ContentType="application/vnd.openxmlformats-officedocument.presentationml.slide+xml"/>
  <Override PartName="/ppt/slides/slide9.xml" ContentType="application/vnd.openxmlformats-officedocument.presentationml.slide+xml"/>
  <Override PartName="/ppt/presentation.xml" ContentType="application/vnd.openxmlformats-officedocument.presentationml.presentation.main+xml"/>
  <Override PartName="/ppt/slides/slide7.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1.xml" ContentType="application/vnd.openxmlformats-officedocument.presentationml.slide+xml"/>
  <Override PartName="/ppt/slides/slide4.xml" ContentType="application/vnd.openxmlformats-officedocument.presentationml.slide+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slideLayouts/slideLayout8.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9.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7.xml" ContentType="application/vnd.openxmlformats-officedocument.presentationml.slideLayout+xml"/>
  <Override PartName="/ppt/slideLayouts/slideLayout19.xml" ContentType="application/vnd.openxmlformats-officedocument.presentationml.slideLayout+xml"/>
  <Override PartName="/ppt/slideLayouts/slideLayout21.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4.xml" ContentType="application/vnd.openxmlformats-officedocument.presentationml.slideLayout+xml"/>
  <Override PartName="/ppt/slideLayouts/slideLayout22.xml" ContentType="application/vnd.openxmlformats-officedocument.presentationml.slideLayout+xml"/>
  <Override PartName="/ppt/slideLayouts/slideLayout25.xml" ContentType="application/vnd.openxmlformats-officedocument.presentationml.slideLayout+xml"/>
  <Override PartName="/ppt/slideLayouts/slideLayout23.xml" ContentType="application/vnd.openxmlformats-officedocument.presentationml.slideLayout+xml"/>
  <Override PartName="/ppt/theme/theme1.xml" ContentType="application/vnd.openxmlformats-officedocument.them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heme/theme4.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custom.xml" ContentType="application/vnd.openxmlformats-officedocument.custom-properti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ppt/authors.xml" ContentType="application/vnd.ms-powerpoint.author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6" r:id="rId3"/>
    <p:sldMasterId id="2147483698" r:id="rId4"/>
  </p:sldMasterIdLst>
  <p:notesMasterIdLst>
    <p:notesMasterId r:id="rId14"/>
  </p:notesMasterIdLst>
  <p:handoutMasterIdLst>
    <p:handoutMasterId r:id="rId15"/>
  </p:handoutMasterIdLst>
  <p:sldIdLst>
    <p:sldId id="265" r:id="rId5"/>
    <p:sldId id="266" r:id="rId6"/>
    <p:sldId id="272" r:id="rId7"/>
    <p:sldId id="273" r:id="rId8"/>
    <p:sldId id="274" r:id="rId9"/>
    <p:sldId id="267" r:id="rId10"/>
    <p:sldId id="269" r:id="rId11"/>
    <p:sldId id="270" r:id="rId12"/>
    <p:sldId id="271"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C1C0E40-34EA-DA0C-9181-768F35F2C384}" name="Tina Renshaw" initials="TR" userId="S::tina.renshaw@esbuk.org::94dc95e1-b3b7-4783-9628-eae13940e46e" providerId="AD"/>
  <p188:author id="{64292760-1B77-CB76-9F05-75DFC0409C48}" name="Anthea Wilson" initials="AW" userId="S::Anthea.Wilson@esbuk.org::f289f84a-f1ae-46ed-b624-bcccc8b1693e" providerId="AD"/>
  <p188:author id="{995A0DE4-B9E9-3F69-14F2-D59B9F6CAAAD}" name="Lauren Kearney" initials="LK" userId="S::lauren.kearney@esbuk.org::b4143d71-0b4c-487b-ad54-94c3c8f1ceb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891C"/>
    <a:srgbClr val="C2D821"/>
    <a:srgbClr val="E7141C"/>
    <a:srgbClr val="FBD109"/>
    <a:srgbClr val="C4D820"/>
    <a:srgbClr val="76B64C"/>
    <a:srgbClr val="FD0703"/>
    <a:srgbClr val="C2D7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81" autoAdjust="0"/>
    <p:restoredTop sz="94661"/>
  </p:normalViewPr>
  <p:slideViewPr>
    <p:cSldViewPr>
      <p:cViewPr varScale="1">
        <p:scale>
          <a:sx n="82" d="100"/>
          <a:sy n="82" d="100"/>
        </p:scale>
        <p:origin x="1488" y="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slideMaster" Target="slideMasters/slideMaster1.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notesMaster" Target="notesMasters/notesMaster1.xml"/><Relationship Id="rId22"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7DB807F-0FD5-4A88-8FB3-075F68B5A7D4}" type="datetimeFigureOut">
              <a:rPr lang="en-US" smtClean="0"/>
              <a:t>1/30/2024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1516E86-8231-49A1-B4E5-5BBA5909722C}" type="slidenum">
              <a:rPr lang="en-US" smtClean="0"/>
              <a:t>‹#›</a:t>
            </a:fld>
            <a:endParaRPr lang="en-US"/>
          </a:p>
        </p:txBody>
      </p:sp>
    </p:spTree>
    <p:extLst>
      <p:ext uri="{BB962C8B-B14F-4D97-AF65-F5344CB8AC3E}">
        <p14:creationId xmlns:p14="http://schemas.microsoft.com/office/powerpoint/2010/main" val="1597338454"/>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21BD46-CE3A-421D-905D-D937B3AF2197}" type="datetimeFigureOut">
              <a:rPr lang="en-GB" smtClean="0"/>
              <a:t>30/01/2024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78F5A5-0FCD-4566-AFD1-269E75FC0888}" type="slidenum">
              <a:rPr lang="en-GB" smtClean="0"/>
              <a:t>‹#›</a:t>
            </a:fld>
            <a:endParaRPr lang="en-GB"/>
          </a:p>
        </p:txBody>
      </p:sp>
    </p:spTree>
    <p:extLst>
      <p:ext uri="{BB962C8B-B14F-4D97-AF65-F5344CB8AC3E}">
        <p14:creationId xmlns:p14="http://schemas.microsoft.com/office/powerpoint/2010/main" val="2239806646"/>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5DB29-7BB4-7A45-8D62-6B51BCB1C4C3}"/>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E2C3B58-B294-A747-802A-776084A1CB5F}"/>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FB4C665-2C0E-6542-A07A-63A1FFB8F2C7}"/>
              </a:ext>
            </a:extLst>
          </p:cNvPr>
          <p:cNvSpPr>
            <a:spLocks noGrp="1"/>
          </p:cNvSpPr>
          <p:nvPr>
            <p:ph type="dt" sz="half" idx="10"/>
          </p:nvPr>
        </p:nvSpPr>
        <p:spPr/>
        <p:txBody>
          <a:bodyPr/>
          <a:lstStyle/>
          <a:p>
            <a:r>
              <a:rPr lang="en-US" smtClean="0"/>
              <a:t>25/01/2024</a:t>
            </a:r>
            <a:endParaRPr lang="en-US"/>
          </a:p>
        </p:txBody>
      </p:sp>
      <p:sp>
        <p:nvSpPr>
          <p:cNvPr id="5" name="Footer Placeholder 4">
            <a:extLst>
              <a:ext uri="{FF2B5EF4-FFF2-40B4-BE49-F238E27FC236}">
                <a16:creationId xmlns:a16="http://schemas.microsoft.com/office/drawing/2014/main" id="{AA44DD4D-CF83-434C-8DAA-BE867DCBC262}"/>
              </a:ext>
            </a:extLst>
          </p:cNvPr>
          <p:cNvSpPr>
            <a:spLocks noGrp="1"/>
          </p:cNvSpPr>
          <p:nvPr>
            <p:ph type="ftr" sz="quarter" idx="11"/>
          </p:nvPr>
        </p:nvSpPr>
        <p:spPr/>
        <p:txBody>
          <a:bodyPr/>
          <a:lstStyle/>
          <a:p>
            <a:r>
              <a:rPr lang="en-US" smtClean="0"/>
              <a:t>ESB-RES-C170 L1G2-Speech to Connect-1.1-PPT-Introduction to ESB (International) Level 1 Award in Speech (Grade 2)</a:t>
            </a:r>
            <a:endParaRPr lang="en-US"/>
          </a:p>
        </p:txBody>
      </p:sp>
      <p:sp>
        <p:nvSpPr>
          <p:cNvPr id="6" name="Slide Number Placeholder 5">
            <a:extLst>
              <a:ext uri="{FF2B5EF4-FFF2-40B4-BE49-F238E27FC236}">
                <a16:creationId xmlns:a16="http://schemas.microsoft.com/office/drawing/2014/main" id="{594E3668-F498-1C4F-8A7B-1DA4DA3D81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4187287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9AE1F-43EE-3748-8ED8-C691B6F3BA5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B80C4DA-3E51-2F4B-8402-3DBD7C69C75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366FBE-120C-6643-BC1D-FB83863045FB}"/>
              </a:ext>
            </a:extLst>
          </p:cNvPr>
          <p:cNvSpPr>
            <a:spLocks noGrp="1"/>
          </p:cNvSpPr>
          <p:nvPr>
            <p:ph type="dt" sz="half" idx="10"/>
          </p:nvPr>
        </p:nvSpPr>
        <p:spPr/>
        <p:txBody>
          <a:bodyPr/>
          <a:lstStyle/>
          <a:p>
            <a:r>
              <a:rPr lang="en-US" smtClean="0"/>
              <a:t>25/01/2024</a:t>
            </a:r>
            <a:endParaRPr lang="en-US"/>
          </a:p>
        </p:txBody>
      </p:sp>
      <p:sp>
        <p:nvSpPr>
          <p:cNvPr id="5" name="Footer Placeholder 4">
            <a:extLst>
              <a:ext uri="{FF2B5EF4-FFF2-40B4-BE49-F238E27FC236}">
                <a16:creationId xmlns:a16="http://schemas.microsoft.com/office/drawing/2014/main" id="{43E9543D-EA10-3546-8A86-631EC272038A}"/>
              </a:ext>
            </a:extLst>
          </p:cNvPr>
          <p:cNvSpPr>
            <a:spLocks noGrp="1"/>
          </p:cNvSpPr>
          <p:nvPr>
            <p:ph type="ftr" sz="quarter" idx="11"/>
          </p:nvPr>
        </p:nvSpPr>
        <p:spPr/>
        <p:txBody>
          <a:bodyPr/>
          <a:lstStyle/>
          <a:p>
            <a:r>
              <a:rPr lang="en-US" smtClean="0"/>
              <a:t>ESB-RES-C170 L1G2-Speech to Connect-1.1-PPT-Introduction to ESB (International) Level 1 Award in Speech (Grade 2)</a:t>
            </a:r>
            <a:endParaRPr lang="en-US"/>
          </a:p>
        </p:txBody>
      </p:sp>
      <p:sp>
        <p:nvSpPr>
          <p:cNvPr id="6" name="Slide Number Placeholder 5">
            <a:extLst>
              <a:ext uri="{FF2B5EF4-FFF2-40B4-BE49-F238E27FC236}">
                <a16:creationId xmlns:a16="http://schemas.microsoft.com/office/drawing/2014/main" id="{AA8A2AD0-F386-A740-A670-903E3300095A}"/>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090618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63CBD5-2396-1E41-9333-AD414D435A2E}"/>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BB5769-E401-E944-A524-C2C35A1081FE}"/>
              </a:ext>
            </a:extLst>
          </p:cNvPr>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14C7AC-73A6-3041-BB65-95F1FCE0AA33}"/>
              </a:ext>
            </a:extLst>
          </p:cNvPr>
          <p:cNvSpPr>
            <a:spLocks noGrp="1"/>
          </p:cNvSpPr>
          <p:nvPr>
            <p:ph type="dt" sz="half" idx="10"/>
          </p:nvPr>
        </p:nvSpPr>
        <p:spPr/>
        <p:txBody>
          <a:bodyPr/>
          <a:lstStyle/>
          <a:p>
            <a:r>
              <a:rPr lang="en-US" smtClean="0"/>
              <a:t>25/01/2024</a:t>
            </a:r>
            <a:endParaRPr lang="en-US"/>
          </a:p>
        </p:txBody>
      </p:sp>
      <p:sp>
        <p:nvSpPr>
          <p:cNvPr id="5" name="Footer Placeholder 4">
            <a:extLst>
              <a:ext uri="{FF2B5EF4-FFF2-40B4-BE49-F238E27FC236}">
                <a16:creationId xmlns:a16="http://schemas.microsoft.com/office/drawing/2014/main" id="{C70587F6-75C7-2148-8B79-31080C0FC59D}"/>
              </a:ext>
            </a:extLst>
          </p:cNvPr>
          <p:cNvSpPr>
            <a:spLocks noGrp="1"/>
          </p:cNvSpPr>
          <p:nvPr>
            <p:ph type="ftr" sz="quarter" idx="11"/>
          </p:nvPr>
        </p:nvSpPr>
        <p:spPr/>
        <p:txBody>
          <a:bodyPr/>
          <a:lstStyle/>
          <a:p>
            <a:r>
              <a:rPr lang="en-US" smtClean="0"/>
              <a:t>ESB-RES-C170 L1G2-Speech to Connect-1.1-PPT-Introduction to ESB (International) Level 1 Award in Speech (Grade 2)</a:t>
            </a:r>
            <a:endParaRPr lang="en-US"/>
          </a:p>
        </p:txBody>
      </p:sp>
      <p:sp>
        <p:nvSpPr>
          <p:cNvPr id="6" name="Slide Number Placeholder 5">
            <a:extLst>
              <a:ext uri="{FF2B5EF4-FFF2-40B4-BE49-F238E27FC236}">
                <a16:creationId xmlns:a16="http://schemas.microsoft.com/office/drawing/2014/main" id="{82048A04-D702-C24C-9707-D3E019B605C6}"/>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9624432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US" smtClean="0"/>
              <a:t>25/01/2024</a:t>
            </a:r>
            <a:endParaRPr lang="en-GB" dirty="0"/>
          </a:p>
        </p:txBody>
      </p:sp>
      <p:sp>
        <p:nvSpPr>
          <p:cNvPr id="5" name="Footer Placeholder 4"/>
          <p:cNvSpPr>
            <a:spLocks noGrp="1"/>
          </p:cNvSpPr>
          <p:nvPr>
            <p:ph type="ftr" sz="quarter" idx="11"/>
          </p:nvPr>
        </p:nvSpPr>
        <p:spPr/>
        <p:txBody>
          <a:bodyPr/>
          <a:lstStyle/>
          <a:p>
            <a:r>
              <a:rPr lang="en-US" smtClean="0"/>
              <a:t>ESB-RES-C170 L1G2-Speech to Connect-1.1-PPT-Introduction to ESB (International) Level 1 Award in Speech (Grade 2)</a:t>
            </a:r>
            <a:endParaRPr lang="en-GB" dirty="0"/>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dirty="0"/>
          </a:p>
        </p:txBody>
      </p:sp>
      <p:pic>
        <p:nvPicPr>
          <p:cNvPr id="7" name="Picture 6">
            <a:extLst>
              <a:ext uri="{FF2B5EF4-FFF2-40B4-BE49-F238E27FC236}">
                <a16:creationId xmlns:a16="http://schemas.microsoft.com/office/drawing/2014/main" id="{C42CC628-377B-457E-8762-C0280AE71A1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32440" y="6237312"/>
            <a:ext cx="432048" cy="351252"/>
          </a:xfrm>
          <a:prstGeom prst="rect">
            <a:avLst/>
          </a:prstGeom>
        </p:spPr>
      </p:pic>
      <p:sp>
        <p:nvSpPr>
          <p:cNvPr id="8" name="TextBox 7">
            <a:extLst>
              <a:ext uri="{FF2B5EF4-FFF2-40B4-BE49-F238E27FC236}">
                <a16:creationId xmlns:a16="http://schemas.microsoft.com/office/drawing/2014/main" id="{CB721D85-F321-44D8-95F4-891CBB2ECCDB}"/>
              </a:ext>
            </a:extLst>
          </p:cNvPr>
          <p:cNvSpPr txBox="1"/>
          <p:nvPr userDrawn="1"/>
        </p:nvSpPr>
        <p:spPr>
          <a:xfrm>
            <a:off x="7507325" y="6237312"/>
            <a:ext cx="1022152" cy="369332"/>
          </a:xfrm>
          <a:prstGeom prst="rect">
            <a:avLst/>
          </a:prstGeom>
          <a:noFill/>
        </p:spPr>
        <p:txBody>
          <a:bodyPr wrap="square" rtlCol="0">
            <a:spAutoFit/>
          </a:bodyPr>
          <a:lstStyle/>
          <a:p>
            <a:r>
              <a:rPr lang="en-GB" dirty="0"/>
              <a:t>@ESBUK</a:t>
            </a:r>
          </a:p>
        </p:txBody>
      </p:sp>
      <p:pic>
        <p:nvPicPr>
          <p:cNvPr id="9" name="Picture 8">
            <a:extLst>
              <a:ext uri="{FF2B5EF4-FFF2-40B4-BE49-F238E27FC236}">
                <a16:creationId xmlns:a16="http://schemas.microsoft.com/office/drawing/2014/main" id="{5A88B3D3-F338-4BE5-B8AE-E6D7DF9AA95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spTree>
    <p:extLst>
      <p:ext uri="{BB962C8B-B14F-4D97-AF65-F5344CB8AC3E}">
        <p14:creationId xmlns:p14="http://schemas.microsoft.com/office/powerpoint/2010/main" val="2466825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smtClean="0"/>
              <a:t>25/01/2024</a:t>
            </a:r>
            <a:endParaRPr lang="en-GB"/>
          </a:p>
        </p:txBody>
      </p:sp>
      <p:sp>
        <p:nvSpPr>
          <p:cNvPr id="5" name="Footer Placeholder 4"/>
          <p:cNvSpPr>
            <a:spLocks noGrp="1"/>
          </p:cNvSpPr>
          <p:nvPr>
            <p:ph type="ftr" sz="quarter" idx="11"/>
          </p:nvPr>
        </p:nvSpPr>
        <p:spPr/>
        <p:txBody>
          <a:bodyPr/>
          <a:lstStyle/>
          <a:p>
            <a:r>
              <a:rPr lang="en-US" smtClean="0"/>
              <a:t>ESB-RES-C170 L1G2-Speech to Connect-1.1-PPT-Introduction to ESB (International) Level 1 Award in Speech (Grade 2)</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2827548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smtClean="0"/>
              <a:t>25/01/2024</a:t>
            </a:r>
            <a:endParaRPr lang="en-GB"/>
          </a:p>
        </p:txBody>
      </p:sp>
      <p:sp>
        <p:nvSpPr>
          <p:cNvPr id="5" name="Footer Placeholder 4"/>
          <p:cNvSpPr>
            <a:spLocks noGrp="1"/>
          </p:cNvSpPr>
          <p:nvPr>
            <p:ph type="ftr" sz="quarter" idx="11"/>
          </p:nvPr>
        </p:nvSpPr>
        <p:spPr/>
        <p:txBody>
          <a:bodyPr/>
          <a:lstStyle/>
          <a:p>
            <a:r>
              <a:rPr lang="en-US" smtClean="0"/>
              <a:t>ESB-RES-C170 L1G2-Speech to Connect-1.1-PPT-Introduction to ESB (International) Level 1 Award in Speech (Grade 2)</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0455862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smtClean="0"/>
              <a:t>25/01/2024</a:t>
            </a:r>
            <a:endParaRPr lang="en-GB"/>
          </a:p>
        </p:txBody>
      </p:sp>
      <p:sp>
        <p:nvSpPr>
          <p:cNvPr id="6" name="Footer Placeholder 5"/>
          <p:cNvSpPr>
            <a:spLocks noGrp="1"/>
          </p:cNvSpPr>
          <p:nvPr>
            <p:ph type="ftr" sz="quarter" idx="11"/>
          </p:nvPr>
        </p:nvSpPr>
        <p:spPr/>
        <p:txBody>
          <a:bodyPr/>
          <a:lstStyle/>
          <a:p>
            <a:r>
              <a:rPr lang="en-US" smtClean="0"/>
              <a:t>ESB-RES-C170 L1G2-Speech to Connect-1.1-PPT-Introduction to ESB (International) Level 1 Award in Speech (Grade 2)</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9658803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smtClean="0"/>
              <a:t>25/01/2024</a:t>
            </a:r>
            <a:endParaRPr lang="en-GB"/>
          </a:p>
        </p:txBody>
      </p:sp>
      <p:sp>
        <p:nvSpPr>
          <p:cNvPr id="8" name="Footer Placeholder 7"/>
          <p:cNvSpPr>
            <a:spLocks noGrp="1"/>
          </p:cNvSpPr>
          <p:nvPr>
            <p:ph type="ftr" sz="quarter" idx="11"/>
          </p:nvPr>
        </p:nvSpPr>
        <p:spPr/>
        <p:txBody>
          <a:bodyPr/>
          <a:lstStyle/>
          <a:p>
            <a:r>
              <a:rPr lang="en-US" smtClean="0"/>
              <a:t>ESB-RES-C170 L1G2-Speech to Connect-1.1-PPT-Introduction to ESB (International) Level 1 Award in Speech (Grade 2)</a:t>
            </a:r>
            <a:endParaRPr lang="en-GB"/>
          </a:p>
        </p:txBody>
      </p:sp>
      <p:sp>
        <p:nvSpPr>
          <p:cNvPr id="9" name="Slide Number Placeholder 8"/>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7364119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smtClean="0"/>
              <a:t>25/01/2024</a:t>
            </a:r>
            <a:endParaRPr lang="en-GB"/>
          </a:p>
        </p:txBody>
      </p:sp>
      <p:sp>
        <p:nvSpPr>
          <p:cNvPr id="4" name="Footer Placeholder 3"/>
          <p:cNvSpPr>
            <a:spLocks noGrp="1"/>
          </p:cNvSpPr>
          <p:nvPr>
            <p:ph type="ftr" sz="quarter" idx="11"/>
          </p:nvPr>
        </p:nvSpPr>
        <p:spPr/>
        <p:txBody>
          <a:bodyPr/>
          <a:lstStyle/>
          <a:p>
            <a:r>
              <a:rPr lang="en-US" smtClean="0"/>
              <a:t>ESB-RES-C170 L1G2-Speech to Connect-1.1-PPT-Introduction to ESB (International) Level 1 Award in Speech (Grade 2)</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3803744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25/01/2024</a:t>
            </a:r>
            <a:endParaRPr lang="en-GB"/>
          </a:p>
        </p:txBody>
      </p:sp>
      <p:sp>
        <p:nvSpPr>
          <p:cNvPr id="3" name="Footer Placeholder 2"/>
          <p:cNvSpPr>
            <a:spLocks noGrp="1"/>
          </p:cNvSpPr>
          <p:nvPr>
            <p:ph type="ftr" sz="quarter" idx="11"/>
          </p:nvPr>
        </p:nvSpPr>
        <p:spPr/>
        <p:txBody>
          <a:bodyPr/>
          <a:lstStyle/>
          <a:p>
            <a:r>
              <a:rPr lang="en-US" smtClean="0"/>
              <a:t>ESB-RES-C170 L1G2-Speech to Connect-1.1-PPT-Introduction to ESB (International) Level 1 Award in Speech (Grade 2)</a:t>
            </a:r>
            <a:endParaRPr lang="en-GB"/>
          </a:p>
        </p:txBody>
      </p:sp>
      <p:sp>
        <p:nvSpPr>
          <p:cNvPr id="4" name="Slide Number Placeholder 3"/>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6788017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smtClean="0"/>
              <a:t>25/01/2024</a:t>
            </a:r>
            <a:endParaRPr lang="en-GB"/>
          </a:p>
        </p:txBody>
      </p:sp>
      <p:sp>
        <p:nvSpPr>
          <p:cNvPr id="6" name="Footer Placeholder 5"/>
          <p:cNvSpPr>
            <a:spLocks noGrp="1"/>
          </p:cNvSpPr>
          <p:nvPr>
            <p:ph type="ftr" sz="quarter" idx="11"/>
          </p:nvPr>
        </p:nvSpPr>
        <p:spPr/>
        <p:txBody>
          <a:bodyPr/>
          <a:lstStyle/>
          <a:p>
            <a:r>
              <a:rPr lang="en-US" smtClean="0"/>
              <a:t>ESB-RES-C170 L1G2-Speech to Connect-1.1-PPT-Introduction to ESB (International) Level 1 Award in Speech (Grade 2)</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0147605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44FF3-0293-F242-8A38-C19881589B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CC4797-360D-FB40-9984-BD6CA6D93FD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BC5C93-C82D-6545-A89C-D1F0182391F9}"/>
              </a:ext>
            </a:extLst>
          </p:cNvPr>
          <p:cNvSpPr>
            <a:spLocks noGrp="1"/>
          </p:cNvSpPr>
          <p:nvPr>
            <p:ph type="dt" sz="half" idx="10"/>
          </p:nvPr>
        </p:nvSpPr>
        <p:spPr/>
        <p:txBody>
          <a:bodyPr/>
          <a:lstStyle/>
          <a:p>
            <a:r>
              <a:rPr lang="en-US" smtClean="0"/>
              <a:t>25/01/2024</a:t>
            </a:r>
            <a:endParaRPr lang="en-US"/>
          </a:p>
        </p:txBody>
      </p:sp>
      <p:sp>
        <p:nvSpPr>
          <p:cNvPr id="5" name="Footer Placeholder 4">
            <a:extLst>
              <a:ext uri="{FF2B5EF4-FFF2-40B4-BE49-F238E27FC236}">
                <a16:creationId xmlns:a16="http://schemas.microsoft.com/office/drawing/2014/main" id="{0BE0AAB1-487E-7448-BF62-D05379C1CA92}"/>
              </a:ext>
            </a:extLst>
          </p:cNvPr>
          <p:cNvSpPr>
            <a:spLocks noGrp="1"/>
          </p:cNvSpPr>
          <p:nvPr>
            <p:ph type="ftr" sz="quarter" idx="11"/>
          </p:nvPr>
        </p:nvSpPr>
        <p:spPr/>
        <p:txBody>
          <a:bodyPr/>
          <a:lstStyle/>
          <a:p>
            <a:r>
              <a:rPr lang="en-US" smtClean="0"/>
              <a:t>ESB-RES-C170 L1G2-Speech to Connect-1.1-PPT-Introduction to ESB (International) Level 1 Award in Speech (Grade 2)</a:t>
            </a:r>
            <a:endParaRPr lang="en-US"/>
          </a:p>
        </p:txBody>
      </p:sp>
      <p:sp>
        <p:nvSpPr>
          <p:cNvPr id="6" name="Slide Number Placeholder 5">
            <a:extLst>
              <a:ext uri="{FF2B5EF4-FFF2-40B4-BE49-F238E27FC236}">
                <a16:creationId xmlns:a16="http://schemas.microsoft.com/office/drawing/2014/main" id="{CE0E5DF2-6728-914C-B046-382A09BD374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3927759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smtClean="0"/>
              <a:t>25/01/2024</a:t>
            </a:r>
            <a:endParaRPr lang="en-GB"/>
          </a:p>
        </p:txBody>
      </p:sp>
      <p:sp>
        <p:nvSpPr>
          <p:cNvPr id="6" name="Footer Placeholder 5"/>
          <p:cNvSpPr>
            <a:spLocks noGrp="1"/>
          </p:cNvSpPr>
          <p:nvPr>
            <p:ph type="ftr" sz="quarter" idx="11"/>
          </p:nvPr>
        </p:nvSpPr>
        <p:spPr/>
        <p:txBody>
          <a:bodyPr/>
          <a:lstStyle/>
          <a:p>
            <a:r>
              <a:rPr lang="en-US" smtClean="0"/>
              <a:t>ESB-RES-C170 L1G2-Speech to Connect-1.1-PPT-Introduction to ESB (International) Level 1 Award in Speech (Grade 2)</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5914959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smtClean="0"/>
              <a:t>25/01/2024</a:t>
            </a:r>
            <a:endParaRPr lang="en-GB"/>
          </a:p>
        </p:txBody>
      </p:sp>
      <p:sp>
        <p:nvSpPr>
          <p:cNvPr id="5" name="Footer Placeholder 4"/>
          <p:cNvSpPr>
            <a:spLocks noGrp="1"/>
          </p:cNvSpPr>
          <p:nvPr>
            <p:ph type="ftr" sz="quarter" idx="11"/>
          </p:nvPr>
        </p:nvSpPr>
        <p:spPr/>
        <p:txBody>
          <a:bodyPr/>
          <a:lstStyle/>
          <a:p>
            <a:r>
              <a:rPr lang="en-US" smtClean="0"/>
              <a:t>ESB-RES-C170 L1G2-Speech to Connect-1.1-PPT-Introduction to ESB (International) Level 1 Award in Speech (Grade 2)</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6075758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smtClean="0"/>
              <a:t>25/01/2024</a:t>
            </a:r>
            <a:endParaRPr lang="en-GB"/>
          </a:p>
        </p:txBody>
      </p:sp>
      <p:sp>
        <p:nvSpPr>
          <p:cNvPr id="5" name="Footer Placeholder 4"/>
          <p:cNvSpPr>
            <a:spLocks noGrp="1"/>
          </p:cNvSpPr>
          <p:nvPr>
            <p:ph type="ftr" sz="quarter" idx="11"/>
          </p:nvPr>
        </p:nvSpPr>
        <p:spPr/>
        <p:txBody>
          <a:bodyPr/>
          <a:lstStyle/>
          <a:p>
            <a:r>
              <a:rPr lang="en-US" smtClean="0"/>
              <a:t>ESB-RES-C170 L1G2-Speech to Connect-1.1-PPT-Introduction to ESB (International) Level 1 Award in Speech (Grade 2)</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1514151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1484784"/>
            <a:ext cx="7886700" cy="1325563"/>
          </a:xfrm>
        </p:spPr>
        <p:txBody>
          <a:bodyPr/>
          <a:lstStyle/>
          <a:p>
            <a:r>
              <a:rPr lang="en-US" dirty="0"/>
              <a:t>Click to edit Master title style</a:t>
            </a:r>
          </a:p>
        </p:txBody>
      </p:sp>
      <p:sp>
        <p:nvSpPr>
          <p:cNvPr id="3" name="Date Placeholder 2"/>
          <p:cNvSpPr>
            <a:spLocks noGrp="1"/>
          </p:cNvSpPr>
          <p:nvPr>
            <p:ph type="dt" sz="half" idx="10"/>
          </p:nvPr>
        </p:nvSpPr>
        <p:spPr>
          <a:xfrm>
            <a:off x="179512" y="6356351"/>
            <a:ext cx="2057400" cy="365125"/>
          </a:xfrm>
        </p:spPr>
        <p:txBody>
          <a:bodyPr/>
          <a:lstStyle/>
          <a:p>
            <a:r>
              <a:rPr lang="en-US" smtClean="0"/>
              <a:t>25/01/2024</a:t>
            </a:r>
            <a:endParaRPr lang="en-GB"/>
          </a:p>
        </p:txBody>
      </p:sp>
      <p:sp>
        <p:nvSpPr>
          <p:cNvPr id="4" name="Footer Placeholder 3"/>
          <p:cNvSpPr>
            <a:spLocks noGrp="1"/>
          </p:cNvSpPr>
          <p:nvPr>
            <p:ph type="ftr" sz="quarter" idx="11"/>
          </p:nvPr>
        </p:nvSpPr>
        <p:spPr>
          <a:xfrm>
            <a:off x="2411760" y="6356351"/>
            <a:ext cx="3086100" cy="365125"/>
          </a:xfrm>
        </p:spPr>
        <p:txBody>
          <a:bodyPr/>
          <a:lstStyle/>
          <a:p>
            <a:r>
              <a:rPr lang="en-US" smtClean="0"/>
              <a:t>ESB-RES-C170 L1G2-Speech to Connect-1.1-PPT-Introduction to ESB (International) Level 1 Award in Speech (Grade 2)</a:t>
            </a:r>
            <a:endParaRPr lang="en-GB"/>
          </a:p>
        </p:txBody>
      </p:sp>
      <p:sp>
        <p:nvSpPr>
          <p:cNvPr id="5" name="Slide Number Placeholder 4"/>
          <p:cNvSpPr>
            <a:spLocks noGrp="1"/>
          </p:cNvSpPr>
          <p:nvPr>
            <p:ph type="sldNum" sz="quarter" idx="12"/>
          </p:nvPr>
        </p:nvSpPr>
        <p:spPr>
          <a:xfrm>
            <a:off x="5672708" y="6356351"/>
            <a:ext cx="1491580" cy="365125"/>
          </a:xfrm>
        </p:spPr>
        <p:txBody>
          <a:bodyPr/>
          <a:lstStyle/>
          <a:p>
            <a:fld id="{EFC07C4F-4DD7-4452-9CBE-7B4BC77324C7}" type="slidenum">
              <a:rPr lang="en-GB" smtClean="0"/>
              <a:t>‹#›</a:t>
            </a:fld>
            <a:endParaRPr lang="en-GB"/>
          </a:p>
        </p:txBody>
      </p:sp>
      <p:pic>
        <p:nvPicPr>
          <p:cNvPr id="6" name="Picture 5">
            <a:extLst>
              <a:ext uri="{FF2B5EF4-FFF2-40B4-BE49-F238E27FC236}">
                <a16:creationId xmlns:a16="http://schemas.microsoft.com/office/drawing/2014/main" id="{147E8AE4-960E-AD43-B751-DEF8CDFA610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62576" y="6356351"/>
            <a:ext cx="432048" cy="351252"/>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7510288" y="6352144"/>
            <a:ext cx="1022152" cy="369332"/>
          </a:xfrm>
          <a:prstGeom prst="rect">
            <a:avLst/>
          </a:prstGeom>
          <a:noFill/>
        </p:spPr>
        <p:txBody>
          <a:bodyPr wrap="square" rtlCol="0">
            <a:spAutoFit/>
          </a:bodyPr>
          <a:lstStyle/>
          <a:p>
            <a:r>
              <a:rPr lang="en-GB" dirty="0"/>
              <a:t>@ESBUK</a:t>
            </a:r>
          </a:p>
        </p:txBody>
      </p:sp>
    </p:spTree>
    <p:extLst>
      <p:ext uri="{BB962C8B-B14F-4D97-AF65-F5344CB8AC3E}">
        <p14:creationId xmlns:p14="http://schemas.microsoft.com/office/powerpoint/2010/main" val="18644252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59632" y="1330684"/>
            <a:ext cx="6858000" cy="1006476"/>
          </a:xfrm>
        </p:spPr>
        <p:txBody>
          <a:bodyPr anchor="b"/>
          <a:lstStyle>
            <a:lvl1pPr algn="ctr">
              <a:defRPr sz="4500" baseline="0">
                <a:latin typeface="Calibri" panose="020F0502020204030204" pitchFamily="34" charset="0"/>
              </a:defRPr>
            </a:lvl1pPr>
          </a:lstStyle>
          <a:p>
            <a:r>
              <a:rPr lang="en-US" dirty="0"/>
              <a:t>Title</a:t>
            </a:r>
          </a:p>
        </p:txBody>
      </p:sp>
      <p:sp>
        <p:nvSpPr>
          <p:cNvPr id="3" name="Subtitle 2"/>
          <p:cNvSpPr>
            <a:spLocks noGrp="1"/>
          </p:cNvSpPr>
          <p:nvPr>
            <p:ph type="subTitle" idx="1" hasCustomPrompt="1"/>
          </p:nvPr>
        </p:nvSpPr>
        <p:spPr>
          <a:xfrm>
            <a:off x="1259632" y="2946705"/>
            <a:ext cx="6858000" cy="1655762"/>
          </a:xfrm>
        </p:spPr>
        <p:txBody>
          <a:bodyPr>
            <a:normAutofit/>
          </a:bodyPr>
          <a:lstStyle>
            <a:lvl1pPr marL="0" indent="0" algn="ctr">
              <a:buNone/>
              <a:defRPr sz="3200">
                <a:solidFill>
                  <a:schemeClr val="bg2">
                    <a:lumMod val="5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p>
        </p:txBody>
      </p:sp>
      <p:sp>
        <p:nvSpPr>
          <p:cNvPr id="4" name="Date Placeholder 3"/>
          <p:cNvSpPr>
            <a:spLocks noGrp="1"/>
          </p:cNvSpPr>
          <p:nvPr>
            <p:ph type="dt" sz="half" idx="10"/>
          </p:nvPr>
        </p:nvSpPr>
        <p:spPr>
          <a:xfrm>
            <a:off x="114300" y="6356351"/>
            <a:ext cx="2057400" cy="365125"/>
          </a:xfrm>
        </p:spPr>
        <p:txBody>
          <a:bodyPr/>
          <a:lstStyle/>
          <a:p>
            <a:r>
              <a:rPr lang="en-US" smtClean="0"/>
              <a:t>25/01/2024</a:t>
            </a:r>
            <a:endParaRPr lang="en-GB" dirty="0"/>
          </a:p>
        </p:txBody>
      </p:sp>
      <p:sp>
        <p:nvSpPr>
          <p:cNvPr id="5" name="Footer Placeholder 4"/>
          <p:cNvSpPr>
            <a:spLocks noGrp="1"/>
          </p:cNvSpPr>
          <p:nvPr>
            <p:ph type="ftr" sz="quarter" idx="11"/>
          </p:nvPr>
        </p:nvSpPr>
        <p:spPr>
          <a:xfrm>
            <a:off x="2483768" y="6356350"/>
            <a:ext cx="3086100" cy="365125"/>
          </a:xfrm>
        </p:spPr>
        <p:txBody>
          <a:bodyPr/>
          <a:lstStyle/>
          <a:p>
            <a:r>
              <a:rPr lang="en-US" smtClean="0"/>
              <a:t>ESB-RES-C170 L1G2-Speech to Connect-1.1-PPT-Introduction to ESB (International) Level 1 Award in Speech (Grade 2)</a:t>
            </a:r>
            <a:endParaRPr lang="en-GB" dirty="0"/>
          </a:p>
        </p:txBody>
      </p:sp>
      <p:sp>
        <p:nvSpPr>
          <p:cNvPr id="6" name="Slide Number Placeholder 5"/>
          <p:cNvSpPr>
            <a:spLocks noGrp="1"/>
          </p:cNvSpPr>
          <p:nvPr>
            <p:ph type="sldNum" sz="quarter" idx="12"/>
          </p:nvPr>
        </p:nvSpPr>
        <p:spPr>
          <a:xfrm>
            <a:off x="5880397" y="6356349"/>
            <a:ext cx="1623965" cy="365125"/>
          </a:xfrm>
        </p:spPr>
        <p:txBody>
          <a:bodyPr/>
          <a:lstStyle/>
          <a:p>
            <a:fld id="{EFC07C4F-4DD7-4452-9CBE-7B4BC77324C7}" type="slidenum">
              <a:rPr lang="en-GB" smtClean="0"/>
              <a:t>‹#›</a:t>
            </a:fld>
            <a:endParaRPr lang="en-GB"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32440" y="6237312"/>
            <a:ext cx="432048" cy="351252"/>
          </a:xfrm>
          <a:prstGeom prst="rect">
            <a:avLst/>
          </a:prstGeom>
        </p:spPr>
      </p:pic>
      <p:sp>
        <p:nvSpPr>
          <p:cNvPr id="10" name="TextBox 9"/>
          <p:cNvSpPr txBox="1"/>
          <p:nvPr userDrawn="1"/>
        </p:nvSpPr>
        <p:spPr>
          <a:xfrm>
            <a:off x="7507325" y="6237312"/>
            <a:ext cx="1022152" cy="369332"/>
          </a:xfrm>
          <a:prstGeom prst="rect">
            <a:avLst/>
          </a:prstGeom>
          <a:noFill/>
        </p:spPr>
        <p:txBody>
          <a:bodyPr wrap="square" rtlCol="0">
            <a:spAutoFit/>
          </a:bodyPr>
          <a:lstStyle/>
          <a:p>
            <a:r>
              <a:rPr lang="en-GB" dirty="0"/>
              <a:t>@ESBUK</a:t>
            </a:r>
          </a:p>
        </p:txBody>
      </p:sp>
      <p:pic>
        <p:nvPicPr>
          <p:cNvPr id="13" name="Picture 12"/>
          <p:cNvPicPr>
            <a:picLocks noChangeAspect="1"/>
          </p:cNvPicPr>
          <p:nvPr userDrawn="1"/>
        </p:nvPicPr>
        <p:blipFill rotWithShape="1">
          <a:blip r:embed="rId3">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spTree>
    <p:extLst>
      <p:ext uri="{BB962C8B-B14F-4D97-AF65-F5344CB8AC3E}">
        <p14:creationId xmlns:p14="http://schemas.microsoft.com/office/powerpoint/2010/main" val="21406123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smtClean="0"/>
              <a:t>25/01/2024</a:t>
            </a:r>
            <a:endParaRPr lang="en-GB"/>
          </a:p>
        </p:txBody>
      </p:sp>
      <p:sp>
        <p:nvSpPr>
          <p:cNvPr id="4" name="Footer Placeholder 3"/>
          <p:cNvSpPr>
            <a:spLocks noGrp="1"/>
          </p:cNvSpPr>
          <p:nvPr>
            <p:ph type="ftr" sz="quarter" idx="11"/>
          </p:nvPr>
        </p:nvSpPr>
        <p:spPr/>
        <p:txBody>
          <a:bodyPr/>
          <a:lstStyle/>
          <a:p>
            <a:r>
              <a:rPr lang="en-US" smtClean="0"/>
              <a:t>ESB-RES-C170 L1G2-Speech to Connect-1.1-PPT-Introduction to ESB (International) Level 1 Award in Speech (Grade 2)</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8106158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6FD78-2B18-5C41-9B2A-987A5E8F3457}"/>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3B1F8DF-4D26-0E4A-9B43-4C8CF4571E7C}"/>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E2C0573-21A9-E245-A498-690B21359615}"/>
              </a:ext>
            </a:extLst>
          </p:cNvPr>
          <p:cNvSpPr>
            <a:spLocks noGrp="1"/>
          </p:cNvSpPr>
          <p:nvPr>
            <p:ph type="dt" sz="half" idx="10"/>
          </p:nvPr>
        </p:nvSpPr>
        <p:spPr/>
        <p:txBody>
          <a:bodyPr/>
          <a:lstStyle/>
          <a:p>
            <a:r>
              <a:rPr lang="en-US" smtClean="0"/>
              <a:t>25/01/2024</a:t>
            </a:r>
            <a:endParaRPr lang="en-US"/>
          </a:p>
        </p:txBody>
      </p:sp>
      <p:sp>
        <p:nvSpPr>
          <p:cNvPr id="5" name="Footer Placeholder 4">
            <a:extLst>
              <a:ext uri="{FF2B5EF4-FFF2-40B4-BE49-F238E27FC236}">
                <a16:creationId xmlns:a16="http://schemas.microsoft.com/office/drawing/2014/main" id="{BEFAED74-4105-0245-8D30-EBFFC80D480C}"/>
              </a:ext>
            </a:extLst>
          </p:cNvPr>
          <p:cNvSpPr>
            <a:spLocks noGrp="1"/>
          </p:cNvSpPr>
          <p:nvPr>
            <p:ph type="ftr" sz="quarter" idx="11"/>
          </p:nvPr>
        </p:nvSpPr>
        <p:spPr/>
        <p:txBody>
          <a:bodyPr/>
          <a:lstStyle/>
          <a:p>
            <a:r>
              <a:rPr lang="en-US" smtClean="0"/>
              <a:t>ESB-RES-C170 L1G2-Speech to Connect-1.1-PPT-Introduction to ESB (International) Level 1 Award in Speech (Grade 2)</a:t>
            </a:r>
            <a:endParaRPr lang="en-US"/>
          </a:p>
        </p:txBody>
      </p:sp>
      <p:sp>
        <p:nvSpPr>
          <p:cNvPr id="6" name="Slide Number Placeholder 5">
            <a:extLst>
              <a:ext uri="{FF2B5EF4-FFF2-40B4-BE49-F238E27FC236}">
                <a16:creationId xmlns:a16="http://schemas.microsoft.com/office/drawing/2014/main" id="{4114EEF4-DE88-A34C-A097-3C67B234568F}"/>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8480592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69B44-87F1-9449-B428-9797FCCCBC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BD7D64-9149-E845-94AC-A63568B966CD}"/>
              </a:ext>
            </a:extLst>
          </p:cNvPr>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3A5A46E-30F4-C64D-AA5C-2B26832E7912}"/>
              </a:ext>
            </a:extLst>
          </p:cNvPr>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5D23D10-C011-794C-BE2C-F90C5330228F}"/>
              </a:ext>
            </a:extLst>
          </p:cNvPr>
          <p:cNvSpPr>
            <a:spLocks noGrp="1"/>
          </p:cNvSpPr>
          <p:nvPr>
            <p:ph type="dt" sz="half" idx="10"/>
          </p:nvPr>
        </p:nvSpPr>
        <p:spPr/>
        <p:txBody>
          <a:bodyPr/>
          <a:lstStyle/>
          <a:p>
            <a:r>
              <a:rPr lang="en-US" smtClean="0"/>
              <a:t>25/01/2024</a:t>
            </a:r>
            <a:endParaRPr lang="en-US"/>
          </a:p>
        </p:txBody>
      </p:sp>
      <p:sp>
        <p:nvSpPr>
          <p:cNvPr id="6" name="Footer Placeholder 5">
            <a:extLst>
              <a:ext uri="{FF2B5EF4-FFF2-40B4-BE49-F238E27FC236}">
                <a16:creationId xmlns:a16="http://schemas.microsoft.com/office/drawing/2014/main" id="{ACE9DA27-CCC0-C845-83E0-D2DAED94018A}"/>
              </a:ext>
            </a:extLst>
          </p:cNvPr>
          <p:cNvSpPr>
            <a:spLocks noGrp="1"/>
          </p:cNvSpPr>
          <p:nvPr>
            <p:ph type="ftr" sz="quarter" idx="11"/>
          </p:nvPr>
        </p:nvSpPr>
        <p:spPr/>
        <p:txBody>
          <a:bodyPr/>
          <a:lstStyle/>
          <a:p>
            <a:r>
              <a:rPr lang="en-US" smtClean="0"/>
              <a:t>ESB-RES-C170 L1G2-Speech to Connect-1.1-PPT-Introduction to ESB (International) Level 1 Award in Speech (Grade 2)</a:t>
            </a:r>
            <a:endParaRPr lang="en-US"/>
          </a:p>
        </p:txBody>
      </p:sp>
      <p:sp>
        <p:nvSpPr>
          <p:cNvPr id="7" name="Slide Number Placeholder 6">
            <a:extLst>
              <a:ext uri="{FF2B5EF4-FFF2-40B4-BE49-F238E27FC236}">
                <a16:creationId xmlns:a16="http://schemas.microsoft.com/office/drawing/2014/main" id="{5739F30F-B6CD-1E4C-9F8D-7D95E73193E5}"/>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2973433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BF9DC-E5DE-134E-A1F0-C6AB5B036116}"/>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1A7FA9A-4A58-514F-A496-7197565DD70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A8BCDE2-6557-9F4F-A945-7859F5B9DD29}"/>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BD9D11B-2219-5549-9D7C-A2E1833CC7A6}"/>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0D6A558-8F49-FF47-942A-29E891C28339}"/>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389C6D-27D9-D34E-AD81-A008E032289F}"/>
              </a:ext>
            </a:extLst>
          </p:cNvPr>
          <p:cNvSpPr>
            <a:spLocks noGrp="1"/>
          </p:cNvSpPr>
          <p:nvPr>
            <p:ph type="dt" sz="half" idx="10"/>
          </p:nvPr>
        </p:nvSpPr>
        <p:spPr/>
        <p:txBody>
          <a:bodyPr/>
          <a:lstStyle/>
          <a:p>
            <a:r>
              <a:rPr lang="en-US" smtClean="0"/>
              <a:t>25/01/2024</a:t>
            </a:r>
            <a:endParaRPr lang="en-US"/>
          </a:p>
        </p:txBody>
      </p:sp>
      <p:sp>
        <p:nvSpPr>
          <p:cNvPr id="8" name="Footer Placeholder 7">
            <a:extLst>
              <a:ext uri="{FF2B5EF4-FFF2-40B4-BE49-F238E27FC236}">
                <a16:creationId xmlns:a16="http://schemas.microsoft.com/office/drawing/2014/main" id="{1ECB338C-347E-FD4B-BBE5-9556FC8C7F2C}"/>
              </a:ext>
            </a:extLst>
          </p:cNvPr>
          <p:cNvSpPr>
            <a:spLocks noGrp="1"/>
          </p:cNvSpPr>
          <p:nvPr>
            <p:ph type="ftr" sz="quarter" idx="11"/>
          </p:nvPr>
        </p:nvSpPr>
        <p:spPr/>
        <p:txBody>
          <a:bodyPr/>
          <a:lstStyle/>
          <a:p>
            <a:r>
              <a:rPr lang="en-US" smtClean="0"/>
              <a:t>ESB-RES-C170 L1G2-Speech to Connect-1.1-PPT-Introduction to ESB (International) Level 1 Award in Speech (Grade 2)</a:t>
            </a:r>
            <a:endParaRPr lang="en-US"/>
          </a:p>
        </p:txBody>
      </p:sp>
      <p:sp>
        <p:nvSpPr>
          <p:cNvPr id="9" name="Slide Number Placeholder 8">
            <a:extLst>
              <a:ext uri="{FF2B5EF4-FFF2-40B4-BE49-F238E27FC236}">
                <a16:creationId xmlns:a16="http://schemas.microsoft.com/office/drawing/2014/main" id="{083AFE20-7D27-9D4D-B202-493D1C173A0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7591251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F8765-84D7-744A-A329-2D253F59942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89E971-D553-764B-B27A-EFC8EC4268AB}"/>
              </a:ext>
            </a:extLst>
          </p:cNvPr>
          <p:cNvSpPr>
            <a:spLocks noGrp="1"/>
          </p:cNvSpPr>
          <p:nvPr>
            <p:ph type="dt" sz="half" idx="10"/>
          </p:nvPr>
        </p:nvSpPr>
        <p:spPr/>
        <p:txBody>
          <a:bodyPr/>
          <a:lstStyle/>
          <a:p>
            <a:r>
              <a:rPr lang="en-US" smtClean="0"/>
              <a:t>25/01/2024</a:t>
            </a:r>
            <a:endParaRPr lang="en-US"/>
          </a:p>
        </p:txBody>
      </p:sp>
      <p:sp>
        <p:nvSpPr>
          <p:cNvPr id="4" name="Footer Placeholder 3">
            <a:extLst>
              <a:ext uri="{FF2B5EF4-FFF2-40B4-BE49-F238E27FC236}">
                <a16:creationId xmlns:a16="http://schemas.microsoft.com/office/drawing/2014/main" id="{DC0F501C-F391-A04B-A77F-E22C9149A695}"/>
              </a:ext>
            </a:extLst>
          </p:cNvPr>
          <p:cNvSpPr>
            <a:spLocks noGrp="1"/>
          </p:cNvSpPr>
          <p:nvPr>
            <p:ph type="ftr" sz="quarter" idx="11"/>
          </p:nvPr>
        </p:nvSpPr>
        <p:spPr/>
        <p:txBody>
          <a:bodyPr/>
          <a:lstStyle/>
          <a:p>
            <a:r>
              <a:rPr lang="en-US" smtClean="0"/>
              <a:t>ESB-RES-C170 L1G2-Speech to Connect-1.1-PPT-Introduction to ESB (International) Level 1 Award in Speech (Grade 2)</a:t>
            </a:r>
            <a:endParaRPr lang="en-US"/>
          </a:p>
        </p:txBody>
      </p:sp>
      <p:sp>
        <p:nvSpPr>
          <p:cNvPr id="5" name="Slide Number Placeholder 4">
            <a:extLst>
              <a:ext uri="{FF2B5EF4-FFF2-40B4-BE49-F238E27FC236}">
                <a16:creationId xmlns:a16="http://schemas.microsoft.com/office/drawing/2014/main" id="{58490270-F13A-6042-AEFD-55131F5A4D2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40310498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C45B39-8F22-CD45-B2B2-D556B9E90C89}"/>
              </a:ext>
            </a:extLst>
          </p:cNvPr>
          <p:cNvSpPr>
            <a:spLocks noGrp="1"/>
          </p:cNvSpPr>
          <p:nvPr>
            <p:ph type="dt" sz="half" idx="10"/>
          </p:nvPr>
        </p:nvSpPr>
        <p:spPr/>
        <p:txBody>
          <a:bodyPr/>
          <a:lstStyle/>
          <a:p>
            <a:r>
              <a:rPr lang="en-US" smtClean="0"/>
              <a:t>25/01/2024</a:t>
            </a:r>
            <a:endParaRPr lang="en-US"/>
          </a:p>
        </p:txBody>
      </p:sp>
      <p:sp>
        <p:nvSpPr>
          <p:cNvPr id="3" name="Footer Placeholder 2">
            <a:extLst>
              <a:ext uri="{FF2B5EF4-FFF2-40B4-BE49-F238E27FC236}">
                <a16:creationId xmlns:a16="http://schemas.microsoft.com/office/drawing/2014/main" id="{6730155F-E6BB-7D47-B74E-68E319176C68}"/>
              </a:ext>
            </a:extLst>
          </p:cNvPr>
          <p:cNvSpPr>
            <a:spLocks noGrp="1"/>
          </p:cNvSpPr>
          <p:nvPr>
            <p:ph type="ftr" sz="quarter" idx="11"/>
          </p:nvPr>
        </p:nvSpPr>
        <p:spPr/>
        <p:txBody>
          <a:bodyPr/>
          <a:lstStyle/>
          <a:p>
            <a:r>
              <a:rPr lang="en-US" smtClean="0"/>
              <a:t>ESB-RES-C170 L1G2-Speech to Connect-1.1-PPT-Introduction to ESB (International) Level 1 Award in Speech (Grade 2)</a:t>
            </a:r>
            <a:endParaRPr lang="en-US"/>
          </a:p>
        </p:txBody>
      </p:sp>
      <p:sp>
        <p:nvSpPr>
          <p:cNvPr id="4" name="Slide Number Placeholder 3">
            <a:extLst>
              <a:ext uri="{FF2B5EF4-FFF2-40B4-BE49-F238E27FC236}">
                <a16:creationId xmlns:a16="http://schemas.microsoft.com/office/drawing/2014/main" id="{A1838982-0AD9-5D43-AEA9-531E60410AA3}"/>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518407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9692C-9455-564A-915B-AABAD5AE1AB9}"/>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50D9C1C-A125-E249-B796-E218343EFB5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A676FDA-F4A5-3149-9428-0D5355FE427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EAE388B-6BE2-6F42-9FCD-F7383A89D263}"/>
              </a:ext>
            </a:extLst>
          </p:cNvPr>
          <p:cNvSpPr>
            <a:spLocks noGrp="1"/>
          </p:cNvSpPr>
          <p:nvPr>
            <p:ph type="dt" sz="half" idx="10"/>
          </p:nvPr>
        </p:nvSpPr>
        <p:spPr/>
        <p:txBody>
          <a:bodyPr/>
          <a:lstStyle/>
          <a:p>
            <a:r>
              <a:rPr lang="en-US" smtClean="0"/>
              <a:t>25/01/2024</a:t>
            </a:r>
            <a:endParaRPr lang="en-US"/>
          </a:p>
        </p:txBody>
      </p:sp>
      <p:sp>
        <p:nvSpPr>
          <p:cNvPr id="6" name="Footer Placeholder 5">
            <a:extLst>
              <a:ext uri="{FF2B5EF4-FFF2-40B4-BE49-F238E27FC236}">
                <a16:creationId xmlns:a16="http://schemas.microsoft.com/office/drawing/2014/main" id="{54EECDA6-8AA7-BD4A-AD46-650DC514F68E}"/>
              </a:ext>
            </a:extLst>
          </p:cNvPr>
          <p:cNvSpPr>
            <a:spLocks noGrp="1"/>
          </p:cNvSpPr>
          <p:nvPr>
            <p:ph type="ftr" sz="quarter" idx="11"/>
          </p:nvPr>
        </p:nvSpPr>
        <p:spPr/>
        <p:txBody>
          <a:bodyPr/>
          <a:lstStyle/>
          <a:p>
            <a:r>
              <a:rPr lang="en-US" smtClean="0"/>
              <a:t>ESB-RES-C170 L1G2-Speech to Connect-1.1-PPT-Introduction to ESB (International) Level 1 Award in Speech (Grade 2)</a:t>
            </a:r>
            <a:endParaRPr lang="en-US"/>
          </a:p>
        </p:txBody>
      </p:sp>
      <p:sp>
        <p:nvSpPr>
          <p:cNvPr id="7" name="Slide Number Placeholder 6">
            <a:extLst>
              <a:ext uri="{FF2B5EF4-FFF2-40B4-BE49-F238E27FC236}">
                <a16:creationId xmlns:a16="http://schemas.microsoft.com/office/drawing/2014/main" id="{88585C52-9624-F146-8E17-61263F9638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5934396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CA5A5-E1D8-654A-99EB-B81115FAA77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CA6445-0338-BC4A-8520-0A47F3460BE1}"/>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5A2FAAF-1D5A-F74B-A238-BEE5395B269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91D4FBE-C7C1-6A4D-8763-912AE8099667}"/>
              </a:ext>
            </a:extLst>
          </p:cNvPr>
          <p:cNvSpPr>
            <a:spLocks noGrp="1"/>
          </p:cNvSpPr>
          <p:nvPr>
            <p:ph type="dt" sz="half" idx="10"/>
          </p:nvPr>
        </p:nvSpPr>
        <p:spPr/>
        <p:txBody>
          <a:bodyPr/>
          <a:lstStyle/>
          <a:p>
            <a:r>
              <a:rPr lang="en-US" smtClean="0"/>
              <a:t>25/01/2024</a:t>
            </a:r>
            <a:endParaRPr lang="en-US"/>
          </a:p>
        </p:txBody>
      </p:sp>
      <p:sp>
        <p:nvSpPr>
          <p:cNvPr id="6" name="Footer Placeholder 5">
            <a:extLst>
              <a:ext uri="{FF2B5EF4-FFF2-40B4-BE49-F238E27FC236}">
                <a16:creationId xmlns:a16="http://schemas.microsoft.com/office/drawing/2014/main" id="{604223B2-4D22-4042-894B-5587E2F35A8A}"/>
              </a:ext>
            </a:extLst>
          </p:cNvPr>
          <p:cNvSpPr>
            <a:spLocks noGrp="1"/>
          </p:cNvSpPr>
          <p:nvPr>
            <p:ph type="ftr" sz="quarter" idx="11"/>
          </p:nvPr>
        </p:nvSpPr>
        <p:spPr/>
        <p:txBody>
          <a:bodyPr/>
          <a:lstStyle/>
          <a:p>
            <a:r>
              <a:rPr lang="en-US" smtClean="0"/>
              <a:t>ESB-RES-C170 L1G2-Speech to Connect-1.1-PPT-Introduction to ESB (International) Level 1 Award in Speech (Grade 2)</a:t>
            </a:r>
            <a:endParaRPr lang="en-US"/>
          </a:p>
        </p:txBody>
      </p:sp>
      <p:sp>
        <p:nvSpPr>
          <p:cNvPr id="7" name="Slide Number Placeholder 6">
            <a:extLst>
              <a:ext uri="{FF2B5EF4-FFF2-40B4-BE49-F238E27FC236}">
                <a16:creationId xmlns:a16="http://schemas.microsoft.com/office/drawing/2014/main" id="{0F0C9A0B-F2BA-F24A-9D99-DFA721710BC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667246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B8F6DA-4F64-B141-A188-9B0FCB51C47E}"/>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FA22BBE-F8C8-B04C-B0A8-E4551DD7CB82}"/>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DFA96A-8A86-D041-B287-D9DB5F7BEA15}"/>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25/01/2024</a:t>
            </a:r>
            <a:endParaRPr lang="en-US"/>
          </a:p>
        </p:txBody>
      </p:sp>
      <p:sp>
        <p:nvSpPr>
          <p:cNvPr id="5" name="Footer Placeholder 4">
            <a:extLst>
              <a:ext uri="{FF2B5EF4-FFF2-40B4-BE49-F238E27FC236}">
                <a16:creationId xmlns:a16="http://schemas.microsoft.com/office/drawing/2014/main" id="{08D5F56B-812F-FE48-B763-EDE7306DCB36}"/>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ESB-RES-C170 L1G2-Speech to Connect-1.1-PPT-Introduction to ESB (International) Level 1 Award in Speech (Grade 2)</a:t>
            </a:r>
            <a:endParaRPr lang="en-US"/>
          </a:p>
        </p:txBody>
      </p:sp>
      <p:sp>
        <p:nvSpPr>
          <p:cNvPr id="6" name="Slide Number Placeholder 5">
            <a:extLst>
              <a:ext uri="{FF2B5EF4-FFF2-40B4-BE49-F238E27FC236}">
                <a16:creationId xmlns:a16="http://schemas.microsoft.com/office/drawing/2014/main" id="{31560CD7-9D28-234B-8A60-02B8976E029A}"/>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8F4B7D-873E-F24F-88CE-73B8D20481BF}" type="slidenum">
              <a:rPr lang="en-US" smtClean="0"/>
              <a:t>‹#›</a:t>
            </a:fld>
            <a:endParaRPr lang="en-US"/>
          </a:p>
        </p:txBody>
      </p:sp>
    </p:spTree>
    <p:extLst>
      <p:ext uri="{BB962C8B-B14F-4D97-AF65-F5344CB8AC3E}">
        <p14:creationId xmlns:p14="http://schemas.microsoft.com/office/powerpoint/2010/main" val="118831337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25/01/2024</a:t>
            </a:r>
            <a:endParaRPr lang="en-GB"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ESB-RES-C170 L1G2-Speech to Connect-1.1-PPT-Introduction to ESB (International) Level 1 Award in Speech (Grade 2)</a:t>
            </a:r>
            <a:endParaRPr lang="en-GB"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C07C4F-4DD7-4452-9CBE-7B4BC77324C7}" type="slidenum">
              <a:rPr lang="en-GB" smtClean="0"/>
              <a:t>‹#›</a:t>
            </a:fld>
            <a:endParaRPr lang="en-GB" dirty="0"/>
          </a:p>
        </p:txBody>
      </p:sp>
    </p:spTree>
    <p:extLst>
      <p:ext uri="{BB962C8B-B14F-4D97-AF65-F5344CB8AC3E}">
        <p14:creationId xmlns:p14="http://schemas.microsoft.com/office/powerpoint/2010/main" val="2180315544"/>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673" r:id="rId13"/>
    <p:sldLayoutId id="2147483684" r:id="rId14"/>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poetryandmemory.com/uploads/2/6/1/9/2619440/poetry_and_memory_project_report_march_2017.pdf" TargetMode="External"/><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124744"/>
            <a:ext cx="8352928" cy="720080"/>
          </a:xfrm>
        </p:spPr>
        <p:txBody>
          <a:bodyPr>
            <a:normAutofit fontScale="90000"/>
          </a:bodyPr>
          <a:lstStyle/>
          <a:p>
            <a:r>
              <a:rPr lang="en-US" b="1" i="1" dirty="0">
                <a:latin typeface="+mn-lt"/>
              </a:rPr>
              <a:t>Welcome to your ESB oracy journey!</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1475656" y="6184481"/>
            <a:ext cx="5328592" cy="536995"/>
          </a:xfrm>
        </p:spPr>
        <p:txBody>
          <a:bodyPr/>
          <a:lstStyle/>
          <a:p>
            <a:r>
              <a:rPr lang="en-US" dirty="0" smtClean="0"/>
              <a:t>ESB-RES-C170 </a:t>
            </a:r>
          </a:p>
          <a:p>
            <a:r>
              <a:rPr lang="en-US" dirty="0" smtClean="0"/>
              <a:t>L1G2-Speech to Connect-1.1-PPT-Introduction to ESB (International) Level 1 Award in Speech (Grade 2)</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a:t>
            </a:fld>
            <a:endParaRPr lang="en-GB"/>
          </a:p>
        </p:txBody>
      </p:sp>
      <p:sp>
        <p:nvSpPr>
          <p:cNvPr id="7" name="TextBox 6"/>
          <p:cNvSpPr txBox="1"/>
          <p:nvPr/>
        </p:nvSpPr>
        <p:spPr>
          <a:xfrm>
            <a:off x="323528" y="1844824"/>
            <a:ext cx="8352928" cy="4185761"/>
          </a:xfrm>
          <a:prstGeom prst="rect">
            <a:avLst/>
          </a:prstGeom>
          <a:noFill/>
        </p:spPr>
        <p:txBody>
          <a:bodyPr wrap="square" rtlCol="0">
            <a:spAutoFit/>
          </a:bodyPr>
          <a:lstStyle/>
          <a:p>
            <a:pPr>
              <a:spcAft>
                <a:spcPts val="600"/>
              </a:spcAft>
            </a:pPr>
            <a:r>
              <a:rPr lang="en-GB" b="1" i="1" dirty="0"/>
              <a:t>What is the Level 1 Award in Speech (Grade 2) Speech to Connect?</a:t>
            </a:r>
          </a:p>
          <a:p>
            <a:pPr algn="just">
              <a:spcAft>
                <a:spcPts val="600"/>
              </a:spcAft>
            </a:pPr>
            <a:r>
              <a:rPr lang="en-GB" sz="1400" dirty="0"/>
              <a:t>The ESB Level 1 Award in Speech (Grade 2) will help you to develop your oracy skills, your presentation skills, and build your confidence in self-expression. Specifically, you will clearly structure and communicate information, support ideas and opinions with valid reasons, present prose and poetry or drama with enthusiasm, and ask appropriate questions to build on the work of others. </a:t>
            </a:r>
          </a:p>
          <a:p>
            <a:pPr>
              <a:spcAft>
                <a:spcPts val="600"/>
              </a:spcAft>
            </a:pPr>
            <a:r>
              <a:rPr lang="en-GB" b="1" i="1" dirty="0"/>
              <a:t>How will it benefit you?</a:t>
            </a:r>
          </a:p>
          <a:p>
            <a:pPr>
              <a:spcAft>
                <a:spcPts val="600"/>
              </a:spcAft>
            </a:pPr>
            <a:r>
              <a:rPr lang="en-US" sz="1400" dirty="0"/>
              <a:t>Through this oracy journey, you will develop confident and effective interpersonal and communication skills, which are key for employability, and you can also improve your:</a:t>
            </a:r>
            <a:endParaRPr lang="en-GB" sz="1400" dirty="0"/>
          </a:p>
          <a:p>
            <a:pPr marL="285750" indent="-285750">
              <a:buFont typeface="Arial" panose="020B0604020202020204" pitchFamily="34" charset="0"/>
              <a:buChar char="•"/>
            </a:pPr>
            <a:r>
              <a:rPr lang="en-GB" sz="1400" dirty="0"/>
              <a:t>self-esteem</a:t>
            </a:r>
          </a:p>
          <a:p>
            <a:pPr marL="285750" lvl="0" indent="-285750">
              <a:buFont typeface="Arial" panose="020B0604020202020204" pitchFamily="34" charset="0"/>
              <a:buChar char="•"/>
            </a:pPr>
            <a:r>
              <a:rPr lang="en-GB" sz="1400" dirty="0"/>
              <a:t>determination</a:t>
            </a:r>
          </a:p>
          <a:p>
            <a:pPr marL="285750" lvl="0" indent="-285750">
              <a:buFont typeface="Arial" panose="020B0604020202020204" pitchFamily="34" charset="0"/>
              <a:buChar char="•"/>
            </a:pPr>
            <a:r>
              <a:rPr lang="en-GB" sz="1400" dirty="0"/>
              <a:t>resilience</a:t>
            </a:r>
          </a:p>
          <a:p>
            <a:pPr marL="285750" lvl="0" indent="-285750">
              <a:buFont typeface="Arial" panose="020B0604020202020204" pitchFamily="34" charset="0"/>
              <a:buChar char="•"/>
            </a:pPr>
            <a:r>
              <a:rPr lang="en-GB" sz="1400" dirty="0"/>
              <a:t>collaborative working</a:t>
            </a:r>
          </a:p>
          <a:p>
            <a:pPr marL="285750" lvl="0" indent="-285750">
              <a:buFont typeface="Arial" panose="020B0604020202020204" pitchFamily="34" charset="0"/>
              <a:buChar char="•"/>
            </a:pPr>
            <a:r>
              <a:rPr lang="en-GB" sz="1400" dirty="0"/>
              <a:t>academic achievement</a:t>
            </a:r>
          </a:p>
          <a:p>
            <a:pPr marL="285750" lvl="0" indent="-285750">
              <a:buFont typeface="Arial" panose="020B0604020202020204" pitchFamily="34" charset="0"/>
              <a:buChar char="•"/>
            </a:pPr>
            <a:r>
              <a:rPr lang="en-GB" sz="1400" dirty="0"/>
              <a:t>empathy</a:t>
            </a:r>
          </a:p>
          <a:p>
            <a:pPr marL="285750" lvl="0" indent="-285750">
              <a:buFont typeface="Arial" panose="020B0604020202020204" pitchFamily="34" charset="0"/>
              <a:buChar char="•"/>
            </a:pPr>
            <a:r>
              <a:rPr lang="en-GB" sz="1400" dirty="0"/>
              <a:t>learner agency</a:t>
            </a:r>
          </a:p>
          <a:p>
            <a:pPr marL="285750" lvl="0" indent="-285750">
              <a:buFont typeface="Arial" panose="020B0604020202020204" pitchFamily="34" charset="0"/>
              <a:buChar char="•"/>
            </a:pPr>
            <a:r>
              <a:rPr lang="en-GB" sz="1400" dirty="0"/>
              <a:t>confidence </a:t>
            </a:r>
          </a:p>
          <a:p>
            <a:pPr marL="285750" lvl="0" indent="-285750">
              <a:buFont typeface="Arial" panose="020B0604020202020204" pitchFamily="34" charset="0"/>
              <a:buChar char="•"/>
            </a:pPr>
            <a:r>
              <a:rPr lang="en-GB" sz="1400" dirty="0"/>
              <a:t>sense of identity</a:t>
            </a:r>
          </a:p>
        </p:txBody>
      </p:sp>
      <p:grpSp>
        <p:nvGrpSpPr>
          <p:cNvPr id="11" name="Group 10"/>
          <p:cNvGrpSpPr/>
          <p:nvPr/>
        </p:nvGrpSpPr>
        <p:grpSpPr>
          <a:xfrm>
            <a:off x="5292080" y="3946685"/>
            <a:ext cx="3384376" cy="2299344"/>
            <a:chOff x="5292080" y="3955813"/>
            <a:chExt cx="3384376" cy="2299344"/>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92080" y="3955813"/>
              <a:ext cx="3384376" cy="2299344"/>
            </a:xfrm>
            <a:prstGeom prst="rect">
              <a:avLst/>
            </a:prstGeom>
          </p:spPr>
        </p:pic>
        <p:sp>
          <p:nvSpPr>
            <p:cNvPr id="10" name="TextBox 9"/>
            <p:cNvSpPr txBox="1"/>
            <p:nvPr/>
          </p:nvSpPr>
          <p:spPr>
            <a:xfrm>
              <a:off x="5511166" y="4158208"/>
              <a:ext cx="3096344" cy="369332"/>
            </a:xfrm>
            <a:prstGeom prst="rect">
              <a:avLst/>
            </a:prstGeom>
            <a:noFill/>
          </p:spPr>
          <p:txBody>
            <a:bodyPr wrap="square" rtlCol="0">
              <a:spAutoFit/>
            </a:bodyPr>
            <a:lstStyle/>
            <a:p>
              <a:endParaRPr lang="en-GB" dirty="0"/>
            </a:p>
          </p:txBody>
        </p:sp>
      </p:grpSp>
      <p:sp>
        <p:nvSpPr>
          <p:cNvPr id="6" name="TextBox 5">
            <a:extLst>
              <a:ext uri="{FF2B5EF4-FFF2-40B4-BE49-F238E27FC236}">
                <a16:creationId xmlns:a16="http://schemas.microsoft.com/office/drawing/2014/main" id="{C75CEF9B-6A65-C0BD-B795-ED9D8420FF34}"/>
              </a:ext>
            </a:extLst>
          </p:cNvPr>
          <p:cNvSpPr txBox="1"/>
          <p:nvPr/>
        </p:nvSpPr>
        <p:spPr>
          <a:xfrm>
            <a:off x="5401623" y="4182652"/>
            <a:ext cx="3165289" cy="1277273"/>
          </a:xfrm>
          <a:prstGeom prst="rect">
            <a:avLst/>
          </a:prstGeom>
          <a:noFill/>
        </p:spPr>
        <p:txBody>
          <a:bodyPr wrap="square">
            <a:spAutoFit/>
          </a:bodyPr>
          <a:lstStyle/>
          <a:p>
            <a:pPr algn="ctr"/>
            <a:r>
              <a:rPr lang="en-GB" sz="1100" dirty="0"/>
              <a:t>“Completing this ESB Level 1 Award in Speech has helped me become more confident when speaking in public. Before this, I was unsure how to memorise things efficiently and wasn't very comfortable talking in public. Completing this has definitely helped my confidence and will help me in the future if I need to complete interviews or job applications.”</a:t>
            </a:r>
          </a:p>
        </p:txBody>
      </p:sp>
      <p:grpSp>
        <p:nvGrpSpPr>
          <p:cNvPr id="8" name="Group 7">
            <a:extLst>
              <a:ext uri="{FF2B5EF4-FFF2-40B4-BE49-F238E27FC236}">
                <a16:creationId xmlns:a16="http://schemas.microsoft.com/office/drawing/2014/main" id="{668693A2-7E8E-68A8-0DB5-B24F3F4EFCD1}"/>
              </a:ext>
            </a:extLst>
          </p:cNvPr>
          <p:cNvGrpSpPr/>
          <p:nvPr/>
        </p:nvGrpSpPr>
        <p:grpSpPr>
          <a:xfrm>
            <a:off x="2515836" y="4237597"/>
            <a:ext cx="2666701" cy="1748364"/>
            <a:chOff x="5292080" y="3955813"/>
            <a:chExt cx="3384376" cy="2299344"/>
          </a:xfrm>
        </p:grpSpPr>
        <p:pic>
          <p:nvPicPr>
            <p:cNvPr id="12" name="Picture 11">
              <a:extLst>
                <a:ext uri="{FF2B5EF4-FFF2-40B4-BE49-F238E27FC236}">
                  <a16:creationId xmlns:a16="http://schemas.microsoft.com/office/drawing/2014/main" id="{82D22945-B743-CBCE-D121-21AF69DDB15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92080" y="3955813"/>
              <a:ext cx="3384376" cy="2299344"/>
            </a:xfrm>
            <a:prstGeom prst="rect">
              <a:avLst/>
            </a:prstGeom>
          </p:spPr>
        </p:pic>
        <p:sp>
          <p:nvSpPr>
            <p:cNvPr id="13" name="TextBox 12">
              <a:extLst>
                <a:ext uri="{FF2B5EF4-FFF2-40B4-BE49-F238E27FC236}">
                  <a16:creationId xmlns:a16="http://schemas.microsoft.com/office/drawing/2014/main" id="{533040F7-10F7-B6FB-FDCB-F75C8A6FE5B5}"/>
                </a:ext>
              </a:extLst>
            </p:cNvPr>
            <p:cNvSpPr txBox="1"/>
            <p:nvPr/>
          </p:nvSpPr>
          <p:spPr>
            <a:xfrm>
              <a:off x="5511166" y="4158208"/>
              <a:ext cx="3096344" cy="369332"/>
            </a:xfrm>
            <a:prstGeom prst="rect">
              <a:avLst/>
            </a:prstGeom>
            <a:noFill/>
          </p:spPr>
          <p:txBody>
            <a:bodyPr wrap="square" rtlCol="0">
              <a:spAutoFit/>
            </a:bodyPr>
            <a:lstStyle/>
            <a:p>
              <a:endParaRPr lang="en-GB" dirty="0"/>
            </a:p>
          </p:txBody>
        </p:sp>
      </p:grpSp>
      <p:sp>
        <p:nvSpPr>
          <p:cNvPr id="14" name="TextBox 13">
            <a:extLst>
              <a:ext uri="{FF2B5EF4-FFF2-40B4-BE49-F238E27FC236}">
                <a16:creationId xmlns:a16="http://schemas.microsoft.com/office/drawing/2014/main" id="{DC512392-EC49-13C9-869D-41E34F257BA7}"/>
              </a:ext>
            </a:extLst>
          </p:cNvPr>
          <p:cNvSpPr txBox="1"/>
          <p:nvPr/>
        </p:nvSpPr>
        <p:spPr>
          <a:xfrm>
            <a:off x="2629312" y="4333746"/>
            <a:ext cx="2439748" cy="1107996"/>
          </a:xfrm>
          <a:prstGeom prst="rect">
            <a:avLst/>
          </a:prstGeom>
          <a:noFill/>
        </p:spPr>
        <p:txBody>
          <a:bodyPr wrap="square" rtlCol="0">
            <a:spAutoFit/>
          </a:bodyPr>
          <a:lstStyle/>
          <a:p>
            <a:pPr algn="ctr"/>
            <a:r>
              <a:rPr lang="en-GB" sz="1100" i="1" dirty="0"/>
              <a:t>Having ‘agency’ means you can make choices about your own life and learning - that you feel that you have the power to make changes for yourself, for the wider community and for the world. </a:t>
            </a:r>
          </a:p>
        </p:txBody>
      </p:sp>
      <p:pic>
        <p:nvPicPr>
          <p:cNvPr id="15" name="Picture 14">
            <a:extLst>
              <a:ext uri="{FF2B5EF4-FFF2-40B4-BE49-F238E27FC236}">
                <a16:creationId xmlns:a16="http://schemas.microsoft.com/office/drawing/2014/main" id="{E05B8D27-27B3-EDC3-88CA-E701F6DB0E95}"/>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78137" y="6185096"/>
            <a:ext cx="486743" cy="527403"/>
          </a:xfrm>
          <a:prstGeom prst="rect">
            <a:avLst/>
          </a:prstGeom>
        </p:spPr>
      </p:pic>
    </p:spTree>
    <p:extLst>
      <p:ext uri="{BB962C8B-B14F-4D97-AF65-F5344CB8AC3E}">
        <p14:creationId xmlns:p14="http://schemas.microsoft.com/office/powerpoint/2010/main" val="2181119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 calcmode="lin" valueType="num">
                                      <p:cBhvr additive="base">
                                        <p:cTn id="1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7">
                                            <p:txEl>
                                              <p:pRg st="9" end="9"/>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7">
                                            <p:txEl>
                                              <p:pRg st="10" end="10"/>
                                            </p:txEl>
                                          </p:spTgt>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8"/>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7">
                                            <p:txEl>
                                              <p:pRg st="11" end="11"/>
                                            </p:txEl>
                                          </p:spTgt>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7">
                                            <p:txEl>
                                              <p:pRg st="12" end="12"/>
                                            </p:txEl>
                                          </p:spTgt>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11"/>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098546"/>
            <a:ext cx="7009151" cy="530254"/>
          </a:xfrm>
        </p:spPr>
        <p:txBody>
          <a:bodyPr>
            <a:noAutofit/>
          </a:bodyPr>
          <a:lstStyle/>
          <a:p>
            <a:r>
              <a:rPr lang="en-US" sz="3200" b="1" i="1" dirty="0">
                <a:solidFill>
                  <a:prstClr val="black"/>
                </a:solidFill>
                <a:latin typeface="Calibri" panose="020F0502020204030204"/>
              </a:rPr>
              <a:t>Welcome to your ESB oracy journey!</a:t>
            </a:r>
            <a:endParaRPr lang="en-US" sz="3200" dirty="0"/>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1403648" y="6356351"/>
            <a:ext cx="5400600" cy="313009"/>
          </a:xfrm>
        </p:spPr>
        <p:txBody>
          <a:bodyPr/>
          <a:lstStyle/>
          <a:p>
            <a:r>
              <a:rPr lang="en-US" dirty="0" smtClean="0"/>
              <a:t>ESB-RES-C170 </a:t>
            </a:r>
          </a:p>
          <a:p>
            <a:r>
              <a:rPr lang="en-US" dirty="0" smtClean="0"/>
              <a:t>L1G2-Speech to Connect-1.1-PPT-Introduction to ESB (International) Level 1 Award in Speech (Grade 2)</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2</a:t>
            </a:fld>
            <a:endParaRPr lang="en-GB" dirty="0"/>
          </a:p>
        </p:txBody>
      </p:sp>
      <p:sp>
        <p:nvSpPr>
          <p:cNvPr id="6" name="Rectangle 5"/>
          <p:cNvSpPr/>
          <p:nvPr/>
        </p:nvSpPr>
        <p:spPr>
          <a:xfrm>
            <a:off x="323528" y="1544880"/>
            <a:ext cx="5637210" cy="5124480"/>
          </a:xfrm>
          <a:prstGeom prst="rect">
            <a:avLst/>
          </a:prstGeom>
        </p:spPr>
        <p:txBody>
          <a:bodyPr wrap="square">
            <a:spAutoFit/>
          </a:bodyPr>
          <a:lstStyle/>
          <a:p>
            <a:pPr lvl="0">
              <a:spcAft>
                <a:spcPts val="600"/>
              </a:spcAft>
            </a:pPr>
            <a:r>
              <a:rPr lang="en-GB" b="1" i="1" dirty="0">
                <a:solidFill>
                  <a:prstClr val="black"/>
                </a:solidFill>
              </a:rPr>
              <a:t>What will you actually do in your assessment?</a:t>
            </a:r>
          </a:p>
          <a:p>
            <a:pPr lvl="0">
              <a:spcAft>
                <a:spcPts val="600"/>
              </a:spcAft>
            </a:pPr>
            <a:r>
              <a:rPr lang="en-GB" sz="1600" b="1" i="1" dirty="0"/>
              <a:t>Section One</a:t>
            </a:r>
          </a:p>
          <a:p>
            <a:pPr lvl="0">
              <a:spcAft>
                <a:spcPts val="600"/>
              </a:spcAft>
            </a:pPr>
            <a:r>
              <a:rPr lang="en-GB" sz="1400" i="1" dirty="0">
                <a:solidFill>
                  <a:srgbClr val="E7141C"/>
                </a:solidFill>
              </a:rPr>
              <a:t>Give a Talk</a:t>
            </a:r>
            <a:r>
              <a:rPr lang="en-GB" sz="1400" dirty="0">
                <a:solidFill>
                  <a:srgbClr val="E7141C"/>
                </a:solidFill>
              </a:rPr>
              <a:t>: </a:t>
            </a:r>
            <a:r>
              <a:rPr lang="en-GB" sz="1400" dirty="0"/>
              <a:t>Deliver a talk with knowledge and enthusiasm on an activity or topic of personal interest, using audio/visual material to support your ideas.</a:t>
            </a:r>
          </a:p>
          <a:p>
            <a:pPr lvl="0">
              <a:spcAft>
                <a:spcPts val="600"/>
              </a:spcAft>
            </a:pPr>
            <a:r>
              <a:rPr lang="en-GB" sz="1600" b="1" i="1" dirty="0"/>
              <a:t>Section Two</a:t>
            </a:r>
          </a:p>
          <a:p>
            <a:pPr lvl="0">
              <a:spcAft>
                <a:spcPts val="600"/>
              </a:spcAft>
            </a:pPr>
            <a:r>
              <a:rPr lang="en-GB" sz="1400" i="1" dirty="0">
                <a:solidFill>
                  <a:srgbClr val="E7141C"/>
                </a:solidFill>
              </a:rPr>
              <a:t>Speak by Heart:</a:t>
            </a:r>
            <a:r>
              <a:rPr lang="en-GB" sz="1400" dirty="0"/>
              <a:t> Introduce your own choice of poem, spoken song lyric, prose or drama, explaining why you have chosen it. Then, present your memorised choice, sharing the content with the group and the assessor. </a:t>
            </a:r>
          </a:p>
          <a:p>
            <a:pPr lvl="0">
              <a:spcAft>
                <a:spcPts val="600"/>
              </a:spcAft>
            </a:pPr>
            <a:r>
              <a:rPr lang="en-GB" sz="1600" b="1" i="1" dirty="0"/>
              <a:t>Section Three</a:t>
            </a:r>
          </a:p>
          <a:p>
            <a:pPr lvl="0">
              <a:spcAft>
                <a:spcPts val="600"/>
              </a:spcAft>
            </a:pPr>
            <a:r>
              <a:rPr lang="en-GB" sz="1400" i="1" dirty="0">
                <a:solidFill>
                  <a:srgbClr val="E7141C"/>
                </a:solidFill>
              </a:rPr>
              <a:t>Read to Listeners:</a:t>
            </a:r>
            <a:r>
              <a:rPr lang="en-GB" sz="1400" dirty="0"/>
              <a:t> Prepare 12-13 pages (containing dialogue) of a book, from which the assessor will choose an extract for you to read aloud. You must also introduce your choice of book, placing your chosen section within the wider context of the story. </a:t>
            </a:r>
          </a:p>
          <a:p>
            <a:pPr lvl="0">
              <a:spcAft>
                <a:spcPts val="600"/>
              </a:spcAft>
            </a:pPr>
            <a:r>
              <a:rPr lang="en-GB" sz="1600" b="1" i="1" dirty="0"/>
              <a:t>Section Four</a:t>
            </a:r>
          </a:p>
          <a:p>
            <a:pPr lvl="0">
              <a:spcAft>
                <a:spcPts val="600"/>
              </a:spcAft>
            </a:pPr>
            <a:r>
              <a:rPr lang="en-GB" sz="1400" i="1" dirty="0">
                <a:solidFill>
                  <a:srgbClr val="E7141C"/>
                </a:solidFill>
              </a:rPr>
              <a:t>Listen, Respond, and Exchange Views:</a:t>
            </a:r>
            <a:r>
              <a:rPr lang="en-GB" sz="1400" dirty="0">
                <a:solidFill>
                  <a:srgbClr val="E7141C"/>
                </a:solidFill>
              </a:rPr>
              <a:t> </a:t>
            </a:r>
            <a:r>
              <a:rPr lang="en-GB" sz="1400" dirty="0"/>
              <a:t>You will listen and respond to questions from the group and the assessor. You should also actively contribute to group discussion, by asking questions and offering comments. </a:t>
            </a:r>
          </a:p>
          <a:p>
            <a:pPr lvl="0">
              <a:spcAft>
                <a:spcPts val="600"/>
              </a:spcAft>
            </a:pPr>
            <a:endParaRPr lang="en-GB" b="1" i="1" dirty="0">
              <a:solidFill>
                <a:prstClr val="black"/>
              </a:solidFill>
            </a:endParaRPr>
          </a:p>
        </p:txBody>
      </p:sp>
      <p:pic>
        <p:nvPicPr>
          <p:cNvPr id="8" name="Picture 7">
            <a:extLst>
              <a:ext uri="{FF2B5EF4-FFF2-40B4-BE49-F238E27FC236}">
                <a16:creationId xmlns:a16="http://schemas.microsoft.com/office/drawing/2014/main" id="{A00E4BA4-62B8-46F5-B2A5-B844B46AB8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56562" y="1401588"/>
            <a:ext cx="2358501" cy="1690887"/>
          </a:xfrm>
          <a:prstGeom prst="rect">
            <a:avLst/>
          </a:prstGeom>
        </p:spPr>
      </p:pic>
      <p:pic>
        <p:nvPicPr>
          <p:cNvPr id="10" name="Picture 9">
            <a:extLst>
              <a:ext uri="{FF2B5EF4-FFF2-40B4-BE49-F238E27FC236}">
                <a16:creationId xmlns:a16="http://schemas.microsoft.com/office/drawing/2014/main" id="{6859F2C7-AD78-46D6-A0B9-A83C825A360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5960738" y="2905203"/>
            <a:ext cx="2488796" cy="1651916"/>
          </a:xfrm>
          <a:prstGeom prst="rect">
            <a:avLst/>
          </a:prstGeom>
        </p:spPr>
      </p:pic>
      <p:pic>
        <p:nvPicPr>
          <p:cNvPr id="11" name="Picture 10">
            <a:extLst>
              <a:ext uri="{FF2B5EF4-FFF2-40B4-BE49-F238E27FC236}">
                <a16:creationId xmlns:a16="http://schemas.microsoft.com/office/drawing/2014/main" id="{B61857CF-7FFB-48BE-B9C5-D2E477C40A9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56562" y="4557119"/>
            <a:ext cx="2488795" cy="1690887"/>
          </a:xfrm>
          <a:prstGeom prst="rect">
            <a:avLst/>
          </a:prstGeom>
        </p:spPr>
      </p:pic>
      <p:sp>
        <p:nvSpPr>
          <p:cNvPr id="7" name="TextBox 6">
            <a:extLst>
              <a:ext uri="{FF2B5EF4-FFF2-40B4-BE49-F238E27FC236}">
                <a16:creationId xmlns:a16="http://schemas.microsoft.com/office/drawing/2014/main" id="{5F0A5360-38D5-7535-B3C9-D11B15FE05B0}"/>
              </a:ext>
            </a:extLst>
          </p:cNvPr>
          <p:cNvSpPr txBox="1"/>
          <p:nvPr/>
        </p:nvSpPr>
        <p:spPr>
          <a:xfrm>
            <a:off x="6556562" y="1585164"/>
            <a:ext cx="2232248" cy="830997"/>
          </a:xfrm>
          <a:prstGeom prst="rect">
            <a:avLst/>
          </a:prstGeom>
          <a:noFill/>
        </p:spPr>
        <p:txBody>
          <a:bodyPr wrap="square">
            <a:spAutoFit/>
          </a:bodyPr>
          <a:lstStyle/>
          <a:p>
            <a:pPr algn="ctr"/>
            <a:r>
              <a:rPr lang="en-GB" sz="1200" dirty="0"/>
              <a:t>“It has helped me become a more confident reader and I am now not as shy when it comes to reading in front of people.”</a:t>
            </a:r>
          </a:p>
        </p:txBody>
      </p:sp>
      <p:sp>
        <p:nvSpPr>
          <p:cNvPr id="9" name="TextBox 8">
            <a:extLst>
              <a:ext uri="{FF2B5EF4-FFF2-40B4-BE49-F238E27FC236}">
                <a16:creationId xmlns:a16="http://schemas.microsoft.com/office/drawing/2014/main" id="{D8C9B74D-63DB-7D32-F2CF-B5192CF81943}"/>
              </a:ext>
            </a:extLst>
          </p:cNvPr>
          <p:cNvSpPr txBox="1"/>
          <p:nvPr/>
        </p:nvSpPr>
        <p:spPr>
          <a:xfrm>
            <a:off x="6163076" y="3112622"/>
            <a:ext cx="2086177" cy="830997"/>
          </a:xfrm>
          <a:prstGeom prst="rect">
            <a:avLst/>
          </a:prstGeom>
          <a:noFill/>
        </p:spPr>
        <p:txBody>
          <a:bodyPr wrap="square">
            <a:spAutoFit/>
          </a:bodyPr>
          <a:lstStyle/>
          <a:p>
            <a:pPr algn="ctr"/>
            <a:r>
              <a:rPr lang="en-GB" sz="1200" dirty="0"/>
              <a:t>“I have become a more confident speaker and have been given the chance to gain and share information.”</a:t>
            </a:r>
          </a:p>
        </p:txBody>
      </p:sp>
      <p:sp>
        <p:nvSpPr>
          <p:cNvPr id="12" name="TextBox 11">
            <a:extLst>
              <a:ext uri="{FF2B5EF4-FFF2-40B4-BE49-F238E27FC236}">
                <a16:creationId xmlns:a16="http://schemas.microsoft.com/office/drawing/2014/main" id="{BBA0FE1D-CE44-F4A9-0570-804CBE35E03D}"/>
              </a:ext>
            </a:extLst>
          </p:cNvPr>
          <p:cNvSpPr txBox="1"/>
          <p:nvPr/>
        </p:nvSpPr>
        <p:spPr>
          <a:xfrm>
            <a:off x="6700578" y="4722523"/>
            <a:ext cx="2200763" cy="1015663"/>
          </a:xfrm>
          <a:prstGeom prst="rect">
            <a:avLst/>
          </a:prstGeom>
          <a:noFill/>
        </p:spPr>
        <p:txBody>
          <a:bodyPr wrap="square">
            <a:spAutoFit/>
          </a:bodyPr>
          <a:lstStyle/>
          <a:p>
            <a:pPr algn="ctr"/>
            <a:r>
              <a:rPr lang="en-GB" sz="1200" dirty="0"/>
              <a:t>“Now we have more confidence speaking in front of people, and we know how to interest others with our tone of voice, and our body language.”</a:t>
            </a:r>
          </a:p>
        </p:txBody>
      </p:sp>
      <p:pic>
        <p:nvPicPr>
          <p:cNvPr id="14" name="Picture 13" descr="A black x on a white background&#10;&#10;Description automatically generated">
            <a:extLst>
              <a:ext uri="{FF2B5EF4-FFF2-40B4-BE49-F238E27FC236}">
                <a16:creationId xmlns:a16="http://schemas.microsoft.com/office/drawing/2014/main" id="{6481E40F-8CFC-1ADF-FB8E-8C2498A148D6}"/>
              </a:ext>
            </a:extLst>
          </p:cNvPr>
          <p:cNvPicPr/>
          <p:nvPr/>
        </p:nvPicPr>
        <p:blipFill rotWithShape="1">
          <a:blip r:embed="rId3"/>
          <a:srcRect l="14665" t="1" r="11395" b="1"/>
          <a:stretch/>
        </p:blipFill>
        <p:spPr>
          <a:xfrm>
            <a:off x="8557996" y="6255589"/>
            <a:ext cx="486743" cy="527403"/>
          </a:xfrm>
          <a:prstGeom prst="rect">
            <a:avLst/>
          </a:prstGeom>
        </p:spPr>
      </p:pic>
      <p:pic>
        <p:nvPicPr>
          <p:cNvPr id="16" name="Picture 15" descr="A black x on a white background&#10;&#10;Description automatically generated">
            <a:extLst>
              <a:ext uri="{FF2B5EF4-FFF2-40B4-BE49-F238E27FC236}">
                <a16:creationId xmlns:a16="http://schemas.microsoft.com/office/drawing/2014/main" id="{174FCDBA-B937-D526-1028-92987C101316}"/>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53417" y="6251010"/>
            <a:ext cx="486743" cy="527403"/>
          </a:xfrm>
          <a:prstGeom prst="rect">
            <a:avLst/>
          </a:prstGeom>
        </p:spPr>
      </p:pic>
    </p:spTree>
    <p:extLst>
      <p:ext uri="{BB962C8B-B14F-4D97-AF65-F5344CB8AC3E}">
        <p14:creationId xmlns:p14="http://schemas.microsoft.com/office/powerpoint/2010/main" val="1560548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C2F7CC-B9DC-41B8-B6AA-16B76DCE85B1}"/>
              </a:ext>
            </a:extLst>
          </p:cNvPr>
          <p:cNvSpPr>
            <a:spLocks noGrp="1"/>
          </p:cNvSpPr>
          <p:nvPr>
            <p:ph type="title"/>
          </p:nvPr>
        </p:nvSpPr>
        <p:spPr>
          <a:xfrm>
            <a:off x="323527" y="1036887"/>
            <a:ext cx="8496944" cy="591913"/>
          </a:xfrm>
        </p:spPr>
        <p:txBody>
          <a:bodyPr>
            <a:normAutofit/>
          </a:bodyPr>
          <a:lstStyle/>
          <a:p>
            <a:r>
              <a:rPr lang="en-GB" sz="3200" b="1" i="1" dirty="0"/>
              <a:t>Learning Outcomes and Assessment Criteria </a:t>
            </a:r>
          </a:p>
        </p:txBody>
      </p:sp>
      <p:sp>
        <p:nvSpPr>
          <p:cNvPr id="3" name="Date Placeholder 2">
            <a:extLst>
              <a:ext uri="{FF2B5EF4-FFF2-40B4-BE49-F238E27FC236}">
                <a16:creationId xmlns:a16="http://schemas.microsoft.com/office/drawing/2014/main" id="{75ADB454-593C-4503-9080-A7EDE6379593}"/>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4E265C66-2030-4021-9C49-ACB60E93EE28}"/>
              </a:ext>
            </a:extLst>
          </p:cNvPr>
          <p:cNvSpPr>
            <a:spLocks noGrp="1"/>
          </p:cNvSpPr>
          <p:nvPr>
            <p:ph type="ftr" sz="quarter" idx="11"/>
          </p:nvPr>
        </p:nvSpPr>
        <p:spPr>
          <a:xfrm>
            <a:off x="1619672" y="6255589"/>
            <a:ext cx="5328592" cy="465887"/>
          </a:xfrm>
        </p:spPr>
        <p:txBody>
          <a:bodyPr/>
          <a:lstStyle/>
          <a:p>
            <a:r>
              <a:rPr lang="en-US" dirty="0" smtClean="0"/>
              <a:t>ESB-RES-C170 </a:t>
            </a:r>
          </a:p>
          <a:p>
            <a:r>
              <a:rPr lang="en-US" dirty="0" smtClean="0"/>
              <a:t>L1G2-Speech to Connect-1.1-PPT-Introduction to ESB (International) Level 1 Award in Speech (Grade 2)</a:t>
            </a:r>
            <a:endParaRPr lang="en-GB" dirty="0"/>
          </a:p>
        </p:txBody>
      </p:sp>
      <p:sp>
        <p:nvSpPr>
          <p:cNvPr id="5" name="Slide Number Placeholder 4">
            <a:extLst>
              <a:ext uri="{FF2B5EF4-FFF2-40B4-BE49-F238E27FC236}">
                <a16:creationId xmlns:a16="http://schemas.microsoft.com/office/drawing/2014/main" id="{1E0DBED2-FAB8-4355-B417-61362EFEAC81}"/>
              </a:ext>
            </a:extLst>
          </p:cNvPr>
          <p:cNvSpPr>
            <a:spLocks noGrp="1"/>
          </p:cNvSpPr>
          <p:nvPr>
            <p:ph type="sldNum" sz="quarter" idx="12"/>
          </p:nvPr>
        </p:nvSpPr>
        <p:spPr/>
        <p:txBody>
          <a:bodyPr/>
          <a:lstStyle/>
          <a:p>
            <a:fld id="{EFC07C4F-4DD7-4452-9CBE-7B4BC77324C7}" type="slidenum">
              <a:rPr lang="en-GB" smtClean="0"/>
              <a:t>3</a:t>
            </a:fld>
            <a:endParaRPr lang="en-GB"/>
          </a:p>
        </p:txBody>
      </p:sp>
      <p:graphicFrame>
        <p:nvGraphicFramePr>
          <p:cNvPr id="7" name="Table 6"/>
          <p:cNvGraphicFramePr>
            <a:graphicFrameLocks noGrp="1"/>
          </p:cNvGraphicFramePr>
          <p:nvPr>
            <p:extLst>
              <p:ext uri="{D42A27DB-BD31-4B8C-83A1-F6EECF244321}">
                <p14:modId xmlns:p14="http://schemas.microsoft.com/office/powerpoint/2010/main" val="973718545"/>
              </p:ext>
            </p:extLst>
          </p:nvPr>
        </p:nvGraphicFramePr>
        <p:xfrm>
          <a:off x="899591" y="1556792"/>
          <a:ext cx="7344815" cy="4538093"/>
        </p:xfrm>
        <a:graphic>
          <a:graphicData uri="http://schemas.openxmlformats.org/drawingml/2006/table">
            <a:tbl>
              <a:tblPr firstRow="1" firstCol="1" bandRow="1">
                <a:tableStyleId>{5940675A-B579-460E-94D1-54222C63F5DA}</a:tableStyleId>
              </a:tblPr>
              <a:tblGrid>
                <a:gridCol w="280934">
                  <a:extLst>
                    <a:ext uri="{9D8B030D-6E8A-4147-A177-3AD203B41FA5}">
                      <a16:colId xmlns:a16="http://schemas.microsoft.com/office/drawing/2014/main" val="562987741"/>
                    </a:ext>
                  </a:extLst>
                </a:gridCol>
                <a:gridCol w="2455370">
                  <a:extLst>
                    <a:ext uri="{9D8B030D-6E8A-4147-A177-3AD203B41FA5}">
                      <a16:colId xmlns:a16="http://schemas.microsoft.com/office/drawing/2014/main" val="1512024113"/>
                    </a:ext>
                  </a:extLst>
                </a:gridCol>
                <a:gridCol w="4608511">
                  <a:extLst>
                    <a:ext uri="{9D8B030D-6E8A-4147-A177-3AD203B41FA5}">
                      <a16:colId xmlns:a16="http://schemas.microsoft.com/office/drawing/2014/main" val="2493773463"/>
                    </a:ext>
                  </a:extLst>
                </a:gridCol>
              </a:tblGrid>
              <a:tr h="291908">
                <a:tc gridSpan="2">
                  <a:txBody>
                    <a:bodyPr/>
                    <a:lstStyle/>
                    <a:p>
                      <a:pPr>
                        <a:lnSpc>
                          <a:spcPct val="107000"/>
                        </a:lnSpc>
                        <a:spcAft>
                          <a:spcPts val="0"/>
                        </a:spcAft>
                      </a:pPr>
                      <a:r>
                        <a:rPr lang="en-GB" sz="900" dirty="0">
                          <a:effectLst/>
                        </a:rPr>
                        <a:t>Learning Outcomes</a:t>
                      </a:r>
                    </a:p>
                    <a:p>
                      <a:pPr eaLnBrk="0" fontAlgn="base" hangingPunct="0">
                        <a:lnSpc>
                          <a:spcPct val="107000"/>
                        </a:lnSpc>
                        <a:spcAft>
                          <a:spcPts val="0"/>
                        </a:spcAft>
                      </a:pPr>
                      <a:r>
                        <a:rPr lang="en-GB" sz="900" dirty="0">
                          <a:effectLst/>
                        </a:rPr>
                        <a:t>The learner will:</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1145" marR="51145" marT="0" marB="0"/>
                </a:tc>
                <a:tc hMerge="1">
                  <a:txBody>
                    <a:bodyPr/>
                    <a:lstStyle/>
                    <a:p>
                      <a:endParaRPr lang="en-GB"/>
                    </a:p>
                  </a:txBody>
                  <a:tcPr/>
                </a:tc>
                <a:tc>
                  <a:txBody>
                    <a:bodyPr/>
                    <a:lstStyle/>
                    <a:p>
                      <a:pPr>
                        <a:lnSpc>
                          <a:spcPct val="107000"/>
                        </a:lnSpc>
                        <a:spcAft>
                          <a:spcPts val="0"/>
                        </a:spcAft>
                      </a:pPr>
                      <a:r>
                        <a:rPr lang="en-GB" sz="900" dirty="0">
                          <a:effectLst/>
                        </a:rPr>
                        <a:t>Assessment Criteria</a:t>
                      </a:r>
                    </a:p>
                    <a:p>
                      <a:pPr eaLnBrk="0" fontAlgn="base" hangingPunct="0">
                        <a:lnSpc>
                          <a:spcPct val="107000"/>
                        </a:lnSpc>
                        <a:spcAft>
                          <a:spcPts val="0"/>
                        </a:spcAft>
                      </a:pPr>
                      <a:r>
                        <a:rPr lang="en-GB" sz="900" dirty="0">
                          <a:effectLst/>
                        </a:rPr>
                        <a:t>The learner can:</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1145" marR="51145" marT="0" marB="0"/>
                </a:tc>
                <a:extLst>
                  <a:ext uri="{0D108BD9-81ED-4DB2-BD59-A6C34878D82A}">
                    <a16:rowId xmlns:a16="http://schemas.microsoft.com/office/drawing/2014/main" val="282965314"/>
                  </a:ext>
                </a:extLst>
              </a:tr>
              <a:tr h="1061149">
                <a:tc>
                  <a:txBody>
                    <a:bodyPr/>
                    <a:lstStyle/>
                    <a:p>
                      <a:pPr algn="l" eaLnBrk="0" fontAlgn="base" hangingPunct="0">
                        <a:lnSpc>
                          <a:spcPct val="115000"/>
                        </a:lnSpc>
                        <a:spcAft>
                          <a:spcPts val="0"/>
                        </a:spcAft>
                      </a:pPr>
                      <a:r>
                        <a:rPr lang="en-GB" sz="900" dirty="0">
                          <a:effectLst/>
                        </a:rPr>
                        <a:t>1</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1145" marR="51145" marT="0" marB="0" anchor="ctr">
                    <a:solidFill>
                      <a:srgbClr val="E7141C"/>
                    </a:solidFill>
                  </a:tcPr>
                </a:tc>
                <a:tc>
                  <a:txBody>
                    <a:bodyPr/>
                    <a:lstStyle/>
                    <a:p>
                      <a:pPr algn="l" eaLnBrk="0" fontAlgn="base" hangingPunct="0">
                        <a:lnSpc>
                          <a:spcPct val="115000"/>
                        </a:lnSpc>
                        <a:spcAft>
                          <a:spcPts val="0"/>
                        </a:spcAft>
                      </a:pPr>
                      <a:r>
                        <a:rPr lang="en-GB" sz="900" dirty="0">
                          <a:effectLst/>
                          <a:latin typeface="Calibri" panose="020F0502020204030204" pitchFamily="34" charset="0"/>
                          <a:ea typeface="Calibri" panose="020F0502020204030204" pitchFamily="34" charset="0"/>
                          <a:cs typeface="Times New Roman" panose="02020603050405020304" pitchFamily="18" charset="0"/>
                        </a:rPr>
                        <a:t>Deliver a talk in relation to an activity or</a:t>
                      </a:r>
                    </a:p>
                    <a:p>
                      <a:pPr algn="l" eaLnBrk="0" fontAlgn="base" hangingPunct="0">
                        <a:lnSpc>
                          <a:spcPct val="115000"/>
                        </a:lnSpc>
                        <a:spcAft>
                          <a:spcPts val="0"/>
                        </a:spcAft>
                      </a:pPr>
                      <a:r>
                        <a:rPr lang="en-GB" sz="900" dirty="0">
                          <a:effectLst/>
                          <a:latin typeface="Calibri" panose="020F0502020204030204" pitchFamily="34" charset="0"/>
                          <a:ea typeface="Calibri" panose="020F0502020204030204" pitchFamily="34" charset="0"/>
                          <a:cs typeface="Times New Roman" panose="02020603050405020304" pitchFamily="18" charset="0"/>
                        </a:rPr>
                        <a:t>topic of personal interest, using audio</a:t>
                      </a:r>
                    </a:p>
                    <a:p>
                      <a:pPr algn="l" eaLnBrk="0" fontAlgn="base" hangingPunct="0">
                        <a:lnSpc>
                          <a:spcPct val="115000"/>
                        </a:lnSpc>
                        <a:spcAft>
                          <a:spcPts val="0"/>
                        </a:spcAft>
                      </a:pPr>
                      <a:r>
                        <a:rPr lang="en-GB" sz="900" dirty="0">
                          <a:effectLst/>
                          <a:latin typeface="Calibri" panose="020F0502020204030204" pitchFamily="34" charset="0"/>
                          <a:ea typeface="Calibri" panose="020F0502020204030204" pitchFamily="34" charset="0"/>
                          <a:cs typeface="Times New Roman" panose="02020603050405020304" pitchFamily="18" charset="0"/>
                        </a:rPr>
                        <a:t>and/or visual support.</a:t>
                      </a:r>
                    </a:p>
                  </a:txBody>
                  <a:tcPr marL="51145" marR="51145" marT="0" marB="0" anchor="ctr">
                    <a:solidFill>
                      <a:srgbClr val="E7141C">
                        <a:alpha val="50000"/>
                      </a:srgbClr>
                    </a:solidFill>
                  </a:tcPr>
                </a:tc>
                <a:tc>
                  <a:txBody>
                    <a:bodyPr/>
                    <a:lstStyle/>
                    <a:p>
                      <a:pPr marL="285750" lvl="0" indent="-285750" algn="l" eaLnBrk="0" fontAlgn="base" hangingPunct="0">
                        <a:lnSpc>
                          <a:spcPct val="115000"/>
                        </a:lnSpc>
                        <a:spcAft>
                          <a:spcPts val="0"/>
                        </a:spcAft>
                        <a:buFont typeface="+mj-lt"/>
                        <a:buAutoNum type="romanLcPeriod"/>
                      </a:pPr>
                      <a:r>
                        <a:rPr lang="en-GB" sz="900" dirty="0">
                          <a:effectLst/>
                          <a:latin typeface="Calibri" panose="020F0502020204030204" pitchFamily="34" charset="0"/>
                          <a:ea typeface="Calibri" panose="020F0502020204030204" pitchFamily="34" charset="0"/>
                          <a:cs typeface="Times New Roman" panose="02020603050405020304" pitchFamily="18" charset="0"/>
                        </a:rPr>
                        <a:t>Structure a talk of approximately 4 minutes.</a:t>
                      </a:r>
                    </a:p>
                    <a:p>
                      <a:pPr marL="285750" lvl="0" indent="-285750" algn="l" eaLnBrk="0" fontAlgn="base" hangingPunct="0">
                        <a:lnSpc>
                          <a:spcPct val="115000"/>
                        </a:lnSpc>
                        <a:spcAft>
                          <a:spcPts val="0"/>
                        </a:spcAft>
                        <a:buFont typeface="+mj-lt"/>
                        <a:buAutoNum type="romanLcPeriod"/>
                      </a:pPr>
                      <a:r>
                        <a:rPr lang="en-GB" sz="900" dirty="0">
                          <a:effectLst/>
                          <a:latin typeface="Calibri" panose="020F0502020204030204" pitchFamily="34" charset="0"/>
                          <a:ea typeface="Calibri" panose="020F0502020204030204" pitchFamily="34" charset="0"/>
                          <a:cs typeface="Times New Roman" panose="02020603050405020304" pitchFamily="18" charset="0"/>
                        </a:rPr>
                        <a:t>Present a talk using notes if necessary.</a:t>
                      </a:r>
                    </a:p>
                    <a:p>
                      <a:pPr marL="285750" lvl="0" indent="-285750" algn="l" eaLnBrk="0" fontAlgn="base" hangingPunct="0">
                        <a:lnSpc>
                          <a:spcPct val="115000"/>
                        </a:lnSpc>
                        <a:spcAft>
                          <a:spcPts val="0"/>
                        </a:spcAft>
                        <a:buFont typeface="+mj-lt"/>
                        <a:buAutoNum type="romanLcPeriod"/>
                      </a:pPr>
                      <a:r>
                        <a:rPr lang="en-GB" sz="900" dirty="0">
                          <a:effectLst/>
                          <a:latin typeface="Calibri" panose="020F0502020204030204" pitchFamily="34" charset="0"/>
                          <a:ea typeface="Calibri" panose="020F0502020204030204" pitchFamily="34" charset="0"/>
                          <a:cs typeface="Times New Roman" panose="02020603050405020304" pitchFamily="18" charset="0"/>
                        </a:rPr>
                        <a:t>State information based on own research.</a:t>
                      </a:r>
                    </a:p>
                    <a:p>
                      <a:pPr marL="285750" lvl="0" indent="-285750" algn="l" eaLnBrk="0" fontAlgn="base" hangingPunct="0">
                        <a:lnSpc>
                          <a:spcPct val="115000"/>
                        </a:lnSpc>
                        <a:spcAft>
                          <a:spcPts val="0"/>
                        </a:spcAft>
                        <a:buFont typeface="+mj-lt"/>
                        <a:buAutoNum type="romanLcPeriod"/>
                      </a:pPr>
                      <a:r>
                        <a:rPr lang="en-GB" sz="900" dirty="0">
                          <a:effectLst/>
                          <a:latin typeface="Calibri" panose="020F0502020204030204" pitchFamily="34" charset="0"/>
                          <a:ea typeface="Calibri" panose="020F0502020204030204" pitchFamily="34" charset="0"/>
                          <a:cs typeface="Times New Roman" panose="02020603050405020304" pitchFamily="18" charset="0"/>
                        </a:rPr>
                        <a:t>Use clear or audible voice to communicate information in Standard English.</a:t>
                      </a:r>
                    </a:p>
                    <a:p>
                      <a:pPr marL="285750" lvl="0" indent="-285750" algn="l" eaLnBrk="0" fontAlgn="base" hangingPunct="0">
                        <a:lnSpc>
                          <a:spcPct val="115000"/>
                        </a:lnSpc>
                        <a:spcAft>
                          <a:spcPts val="0"/>
                        </a:spcAft>
                        <a:buFont typeface="+mj-lt"/>
                        <a:buAutoNum type="romanLcPeriod"/>
                      </a:pPr>
                      <a:r>
                        <a:rPr lang="en-GB" sz="900" dirty="0">
                          <a:effectLst/>
                          <a:latin typeface="Calibri" panose="020F0502020204030204" pitchFamily="34" charset="0"/>
                          <a:ea typeface="Calibri" panose="020F0502020204030204" pitchFamily="34" charset="0"/>
                          <a:cs typeface="Times New Roman" panose="02020603050405020304" pitchFamily="18" charset="0"/>
                        </a:rPr>
                        <a:t>Show an awareness of the audience.</a:t>
                      </a:r>
                    </a:p>
                    <a:p>
                      <a:pPr marL="285750" lvl="0" indent="-285750" algn="l" eaLnBrk="0" fontAlgn="base" hangingPunct="0">
                        <a:lnSpc>
                          <a:spcPct val="115000"/>
                        </a:lnSpc>
                        <a:spcAft>
                          <a:spcPts val="0"/>
                        </a:spcAft>
                        <a:buFont typeface="+mj-lt"/>
                        <a:buAutoNum type="romanLcPeriod"/>
                      </a:pPr>
                      <a:r>
                        <a:rPr lang="en-GB" sz="900" dirty="0">
                          <a:effectLst/>
                          <a:latin typeface="Calibri" panose="020F0502020204030204" pitchFamily="34" charset="0"/>
                          <a:ea typeface="Calibri" panose="020F0502020204030204" pitchFamily="34" charset="0"/>
                          <a:cs typeface="Times New Roman" panose="02020603050405020304" pitchFamily="18" charset="0"/>
                        </a:rPr>
                        <a:t>Use audio and/or visual support.</a:t>
                      </a:r>
                    </a:p>
                  </a:txBody>
                  <a:tcPr marL="51145" marR="51145" marT="0" marB="0" anchor="ctr">
                    <a:solidFill>
                      <a:srgbClr val="E7141C">
                        <a:alpha val="20000"/>
                      </a:srgbClr>
                    </a:solidFill>
                  </a:tcPr>
                </a:tc>
                <a:extLst>
                  <a:ext uri="{0D108BD9-81ED-4DB2-BD59-A6C34878D82A}">
                    <a16:rowId xmlns:a16="http://schemas.microsoft.com/office/drawing/2014/main" val="3372296928"/>
                  </a:ext>
                </a:extLst>
              </a:tr>
              <a:tr h="1061149">
                <a:tc>
                  <a:txBody>
                    <a:bodyPr/>
                    <a:lstStyle/>
                    <a:p>
                      <a:pPr algn="l" eaLnBrk="0" fontAlgn="base" hangingPunct="0">
                        <a:lnSpc>
                          <a:spcPct val="115000"/>
                        </a:lnSpc>
                        <a:spcAft>
                          <a:spcPts val="0"/>
                        </a:spcAft>
                      </a:pPr>
                      <a:r>
                        <a:rPr lang="en-GB" sz="900" dirty="0">
                          <a:effectLst/>
                          <a:latin typeface="Calibri" panose="020F0502020204030204" pitchFamily="34" charset="0"/>
                          <a:ea typeface="Calibri" panose="020F0502020204030204" pitchFamily="34" charset="0"/>
                          <a:cs typeface="Times New Roman" panose="02020603050405020304" pitchFamily="18" charset="0"/>
                        </a:rPr>
                        <a:t>2</a:t>
                      </a:r>
                    </a:p>
                  </a:txBody>
                  <a:tcPr marL="51145" marR="51145" marT="0" marB="0" anchor="ctr">
                    <a:solidFill>
                      <a:srgbClr val="FBD109"/>
                    </a:solidFill>
                  </a:tcPr>
                </a:tc>
                <a:tc>
                  <a:txBody>
                    <a:bodyPr/>
                    <a:lstStyle/>
                    <a:p>
                      <a:pPr algn="l" eaLnBrk="0" fontAlgn="base" hangingPunct="0">
                        <a:lnSpc>
                          <a:spcPct val="115000"/>
                        </a:lnSpc>
                        <a:spcAft>
                          <a:spcPts val="0"/>
                        </a:spcAft>
                      </a:pPr>
                      <a:r>
                        <a:rPr lang="en-GB" sz="900" dirty="0">
                          <a:effectLst/>
                        </a:rPr>
                        <a:t>Speak a piece of published, creative</a:t>
                      </a:r>
                    </a:p>
                    <a:p>
                      <a:pPr algn="l" eaLnBrk="0" fontAlgn="base" hangingPunct="0">
                        <a:lnSpc>
                          <a:spcPct val="115000"/>
                        </a:lnSpc>
                        <a:spcAft>
                          <a:spcPts val="0"/>
                        </a:spcAft>
                      </a:pPr>
                      <a:r>
                        <a:rPr lang="en-GB" sz="900" dirty="0">
                          <a:effectLst/>
                        </a:rPr>
                        <a:t>English from memory.</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1145" marR="51145" marT="0" marB="0" anchor="ctr">
                    <a:solidFill>
                      <a:srgbClr val="FBD109">
                        <a:alpha val="50000"/>
                      </a:srgbClr>
                    </a:solidFill>
                  </a:tcPr>
                </a:tc>
                <a:tc>
                  <a:txBody>
                    <a:bodyPr/>
                    <a:lstStyle/>
                    <a:p>
                      <a:pPr marL="285750" lvl="0" indent="-285750" algn="l" eaLnBrk="0" fontAlgn="base" hangingPunct="0">
                        <a:lnSpc>
                          <a:spcPct val="115000"/>
                        </a:lnSpc>
                        <a:spcAft>
                          <a:spcPts val="0"/>
                        </a:spcAft>
                        <a:buFont typeface="+mj-lt"/>
                        <a:buAutoNum type="romanLcPeriod"/>
                      </a:pPr>
                      <a:r>
                        <a:rPr lang="en-GB" sz="900" dirty="0">
                          <a:effectLst/>
                          <a:latin typeface="Calibri" panose="020F0502020204030204" pitchFamily="34" charset="0"/>
                          <a:ea typeface="Calibri" panose="020F0502020204030204" pitchFamily="34" charset="0"/>
                          <a:cs typeface="Times New Roman" panose="02020603050405020304" pitchFamily="18" charset="0"/>
                        </a:rPr>
                        <a:t>Introduce the piece and provide a brief reason for choice with prompting if necessary.</a:t>
                      </a:r>
                    </a:p>
                    <a:p>
                      <a:pPr marL="285750" lvl="0" indent="-285750" algn="l" eaLnBrk="0" fontAlgn="base" hangingPunct="0">
                        <a:lnSpc>
                          <a:spcPct val="115000"/>
                        </a:lnSpc>
                        <a:spcAft>
                          <a:spcPts val="0"/>
                        </a:spcAft>
                        <a:buFont typeface="+mj-lt"/>
                        <a:buAutoNum type="romanLcPeriod"/>
                      </a:pPr>
                      <a:r>
                        <a:rPr lang="en-GB" sz="900" dirty="0">
                          <a:effectLst/>
                          <a:latin typeface="Calibri" panose="020F0502020204030204" pitchFamily="34" charset="0"/>
                          <a:ea typeface="Calibri" panose="020F0502020204030204" pitchFamily="34" charset="0"/>
                          <a:cs typeface="Times New Roman" panose="02020603050405020304" pitchFamily="18" charset="0"/>
                        </a:rPr>
                        <a:t>Remember the piece, with prompting if necessary.</a:t>
                      </a:r>
                    </a:p>
                    <a:p>
                      <a:pPr marL="285750" lvl="0" indent="-285750" algn="l" eaLnBrk="0" fontAlgn="base" hangingPunct="0">
                        <a:lnSpc>
                          <a:spcPct val="115000"/>
                        </a:lnSpc>
                        <a:spcAft>
                          <a:spcPts val="0"/>
                        </a:spcAft>
                        <a:buFont typeface="+mj-lt"/>
                        <a:buAutoNum type="romanLcPeriod"/>
                      </a:pPr>
                      <a:r>
                        <a:rPr lang="en-GB" sz="900" dirty="0">
                          <a:effectLst/>
                          <a:latin typeface="Calibri" panose="020F0502020204030204" pitchFamily="34" charset="0"/>
                          <a:ea typeface="Calibri" panose="020F0502020204030204" pitchFamily="34" charset="0"/>
                          <a:cs typeface="Times New Roman" panose="02020603050405020304" pitchFamily="18" charset="0"/>
                        </a:rPr>
                        <a:t>Speak the piece with concentration on metre and/or structure.</a:t>
                      </a:r>
                    </a:p>
                    <a:p>
                      <a:pPr marL="285750" lvl="0" indent="-285750" algn="l" eaLnBrk="0" fontAlgn="base" hangingPunct="0">
                        <a:lnSpc>
                          <a:spcPct val="115000"/>
                        </a:lnSpc>
                        <a:spcAft>
                          <a:spcPts val="0"/>
                        </a:spcAft>
                        <a:buFont typeface="+mj-lt"/>
                        <a:buAutoNum type="romanLcPeriod"/>
                      </a:pPr>
                      <a:r>
                        <a:rPr lang="en-GB" sz="900" dirty="0">
                          <a:effectLst/>
                          <a:latin typeface="Calibri" panose="020F0502020204030204" pitchFamily="34" charset="0"/>
                          <a:ea typeface="Calibri" panose="020F0502020204030204" pitchFamily="34" charset="0"/>
                          <a:cs typeface="Times New Roman" panose="02020603050405020304" pitchFamily="18" charset="0"/>
                        </a:rPr>
                        <a:t>Show an awareness of the audience.</a:t>
                      </a:r>
                    </a:p>
                    <a:p>
                      <a:pPr marL="285750" lvl="0" indent="-285750" algn="l" eaLnBrk="0" fontAlgn="base" hangingPunct="0">
                        <a:lnSpc>
                          <a:spcPct val="115000"/>
                        </a:lnSpc>
                        <a:spcAft>
                          <a:spcPts val="0"/>
                        </a:spcAft>
                        <a:buFont typeface="+mj-lt"/>
                        <a:buAutoNum type="romanLcPeriod"/>
                      </a:pPr>
                      <a:r>
                        <a:rPr lang="en-GB" sz="900" dirty="0">
                          <a:effectLst/>
                          <a:latin typeface="Calibri" panose="020F0502020204030204" pitchFamily="34" charset="0"/>
                          <a:ea typeface="Calibri" panose="020F0502020204030204" pitchFamily="34" charset="0"/>
                          <a:cs typeface="Times New Roman" panose="02020603050405020304" pitchFamily="18" charset="0"/>
                        </a:rPr>
                        <a:t>Use clear or audible voice with some vocal variety.</a:t>
                      </a:r>
                    </a:p>
                  </a:txBody>
                  <a:tcPr marL="51145" marR="51145" marT="0" marB="0" anchor="ctr">
                    <a:solidFill>
                      <a:srgbClr val="FBD109">
                        <a:alpha val="20000"/>
                      </a:srgbClr>
                    </a:solidFill>
                  </a:tcPr>
                </a:tc>
                <a:extLst>
                  <a:ext uri="{0D108BD9-81ED-4DB2-BD59-A6C34878D82A}">
                    <a16:rowId xmlns:a16="http://schemas.microsoft.com/office/drawing/2014/main" val="1857629842"/>
                  </a:ext>
                </a:extLst>
              </a:tr>
              <a:tr h="1061149">
                <a:tc>
                  <a:txBody>
                    <a:bodyPr/>
                    <a:lstStyle/>
                    <a:p>
                      <a:pPr algn="l" eaLnBrk="0" fontAlgn="base" hangingPunct="0">
                        <a:lnSpc>
                          <a:spcPct val="115000"/>
                        </a:lnSpc>
                        <a:spcAft>
                          <a:spcPts val="0"/>
                        </a:spcAft>
                      </a:pPr>
                      <a:r>
                        <a:rPr lang="en-GB" sz="900" dirty="0">
                          <a:effectLst/>
                          <a:latin typeface="Calibri" panose="020F0502020204030204" pitchFamily="34" charset="0"/>
                          <a:ea typeface="Calibri" panose="020F0502020204030204" pitchFamily="34" charset="0"/>
                          <a:cs typeface="Times New Roman" panose="02020603050405020304" pitchFamily="18" charset="0"/>
                        </a:rPr>
                        <a:t>3</a:t>
                      </a:r>
                    </a:p>
                  </a:txBody>
                  <a:tcPr marL="51145" marR="51145" marT="0" marB="0" anchor="ctr">
                    <a:solidFill>
                      <a:srgbClr val="C2D821"/>
                    </a:solidFill>
                  </a:tcPr>
                </a:tc>
                <a:tc>
                  <a:txBody>
                    <a:bodyPr/>
                    <a:lstStyle/>
                    <a:p>
                      <a:pPr algn="l" eaLnBrk="0" fontAlgn="base" hangingPunct="0">
                        <a:lnSpc>
                          <a:spcPct val="115000"/>
                        </a:lnSpc>
                        <a:spcAft>
                          <a:spcPts val="0"/>
                        </a:spcAft>
                      </a:pPr>
                      <a:r>
                        <a:rPr lang="en-GB" sz="900" dirty="0">
                          <a:effectLst/>
                          <a:latin typeface="Calibri" panose="020F0502020204030204" pitchFamily="34" charset="0"/>
                          <a:ea typeface="Calibri" panose="020F0502020204030204" pitchFamily="34" charset="0"/>
                          <a:cs typeface="Times New Roman" panose="02020603050405020304" pitchFamily="18" charset="0"/>
                        </a:rPr>
                        <a:t>Read out a passage taken from 12-13</a:t>
                      </a:r>
                    </a:p>
                    <a:p>
                      <a:pPr algn="l" eaLnBrk="0" fontAlgn="base" hangingPunct="0">
                        <a:lnSpc>
                          <a:spcPct val="115000"/>
                        </a:lnSpc>
                        <a:spcAft>
                          <a:spcPts val="0"/>
                        </a:spcAft>
                      </a:pPr>
                      <a:r>
                        <a:rPr lang="en-GB" sz="900" dirty="0">
                          <a:effectLst/>
                          <a:latin typeface="Calibri" panose="020F0502020204030204" pitchFamily="34" charset="0"/>
                          <a:ea typeface="Calibri" panose="020F0502020204030204" pitchFamily="34" charset="0"/>
                          <a:cs typeface="Times New Roman" panose="02020603050405020304" pitchFamily="18" charset="0"/>
                        </a:rPr>
                        <a:t>prepared pages of a chosen book.</a:t>
                      </a:r>
                    </a:p>
                  </a:txBody>
                  <a:tcPr marL="51145" marR="51145" marT="0" marB="0" anchor="ctr">
                    <a:solidFill>
                      <a:srgbClr val="C2D821">
                        <a:alpha val="50000"/>
                      </a:srgbClr>
                    </a:solidFill>
                  </a:tcPr>
                </a:tc>
                <a:tc>
                  <a:txBody>
                    <a:bodyPr/>
                    <a:lstStyle/>
                    <a:p>
                      <a:pPr marL="285750" lvl="0" indent="-285750" algn="l" eaLnBrk="0" fontAlgn="base" hangingPunct="0">
                        <a:lnSpc>
                          <a:spcPct val="115000"/>
                        </a:lnSpc>
                        <a:spcAft>
                          <a:spcPts val="0"/>
                        </a:spcAft>
                        <a:buFont typeface="+mj-lt"/>
                        <a:buAutoNum type="romanLcPeriod"/>
                      </a:pPr>
                      <a:r>
                        <a:rPr lang="en-GB" sz="900" dirty="0">
                          <a:effectLst/>
                          <a:latin typeface="Calibri" panose="020F0502020204030204" pitchFamily="34" charset="0"/>
                          <a:ea typeface="Calibri" panose="020F0502020204030204" pitchFamily="34" charset="0"/>
                          <a:cs typeface="Times New Roman" panose="02020603050405020304" pitchFamily="18" charset="0"/>
                        </a:rPr>
                        <a:t>Briefly introduce the context of the passage.</a:t>
                      </a:r>
                    </a:p>
                    <a:p>
                      <a:pPr marL="285750" lvl="0" indent="-285750" algn="l" eaLnBrk="0" fontAlgn="base" hangingPunct="0">
                        <a:lnSpc>
                          <a:spcPct val="115000"/>
                        </a:lnSpc>
                        <a:spcAft>
                          <a:spcPts val="0"/>
                        </a:spcAft>
                        <a:buFont typeface="+mj-lt"/>
                        <a:buAutoNum type="romanLcPeriod"/>
                      </a:pPr>
                      <a:r>
                        <a:rPr lang="en-GB" sz="900" dirty="0">
                          <a:effectLst/>
                          <a:latin typeface="Calibri" panose="020F0502020204030204" pitchFamily="34" charset="0"/>
                          <a:ea typeface="Calibri" panose="020F0502020204030204" pitchFamily="34" charset="0"/>
                          <a:cs typeface="Times New Roman" panose="02020603050405020304" pitchFamily="18" charset="0"/>
                        </a:rPr>
                        <a:t>Read aloud with a clear or audible voice.</a:t>
                      </a:r>
                    </a:p>
                    <a:p>
                      <a:pPr marL="285750" lvl="0" indent="-285750" algn="l" eaLnBrk="0" fontAlgn="base" hangingPunct="0">
                        <a:lnSpc>
                          <a:spcPct val="115000"/>
                        </a:lnSpc>
                        <a:spcAft>
                          <a:spcPts val="0"/>
                        </a:spcAft>
                        <a:buFont typeface="+mj-lt"/>
                        <a:buAutoNum type="romanLcPeriod"/>
                      </a:pPr>
                      <a:r>
                        <a:rPr lang="en-GB" sz="900" dirty="0">
                          <a:effectLst/>
                          <a:latin typeface="Calibri" panose="020F0502020204030204" pitchFamily="34" charset="0"/>
                          <a:ea typeface="Calibri" panose="020F0502020204030204" pitchFamily="34" charset="0"/>
                          <a:cs typeface="Times New Roman" panose="02020603050405020304" pitchFamily="18" charset="0"/>
                        </a:rPr>
                        <a:t>Read aloud fluently.</a:t>
                      </a:r>
                    </a:p>
                    <a:p>
                      <a:pPr marL="285750" lvl="0" indent="-285750" algn="l" eaLnBrk="0" fontAlgn="base" hangingPunct="0">
                        <a:lnSpc>
                          <a:spcPct val="115000"/>
                        </a:lnSpc>
                        <a:spcAft>
                          <a:spcPts val="0"/>
                        </a:spcAft>
                        <a:buFont typeface="+mj-lt"/>
                        <a:buAutoNum type="romanLcPeriod"/>
                      </a:pPr>
                      <a:r>
                        <a:rPr lang="en-GB" sz="900" dirty="0">
                          <a:effectLst/>
                          <a:latin typeface="Calibri" panose="020F0502020204030204" pitchFamily="34" charset="0"/>
                          <a:ea typeface="Calibri" panose="020F0502020204030204" pitchFamily="34" charset="0"/>
                          <a:cs typeface="Times New Roman" panose="02020603050405020304" pitchFamily="18" charset="0"/>
                        </a:rPr>
                        <a:t>Show an awareness of the audience.</a:t>
                      </a:r>
                    </a:p>
                  </a:txBody>
                  <a:tcPr marL="51145" marR="51145" marT="0" marB="0" anchor="ctr">
                    <a:solidFill>
                      <a:srgbClr val="C2D821">
                        <a:alpha val="20000"/>
                      </a:srgbClr>
                    </a:solidFill>
                  </a:tcPr>
                </a:tc>
                <a:extLst>
                  <a:ext uri="{0D108BD9-81ED-4DB2-BD59-A6C34878D82A}">
                    <a16:rowId xmlns:a16="http://schemas.microsoft.com/office/drawing/2014/main" val="2511762006"/>
                  </a:ext>
                </a:extLst>
              </a:tr>
              <a:tr h="1061149">
                <a:tc>
                  <a:txBody>
                    <a:bodyPr/>
                    <a:lstStyle/>
                    <a:p>
                      <a:pPr algn="l" eaLnBrk="0" fontAlgn="base" hangingPunct="0">
                        <a:lnSpc>
                          <a:spcPct val="115000"/>
                        </a:lnSpc>
                        <a:spcAft>
                          <a:spcPts val="0"/>
                        </a:spcAft>
                      </a:pPr>
                      <a:r>
                        <a:rPr lang="en-GB" sz="900" dirty="0">
                          <a:effectLst/>
                          <a:latin typeface="Calibri" panose="020F0502020204030204" pitchFamily="34" charset="0"/>
                          <a:ea typeface="Calibri" panose="020F0502020204030204" pitchFamily="34" charset="0"/>
                          <a:cs typeface="Times New Roman" panose="02020603050405020304" pitchFamily="18" charset="0"/>
                        </a:rPr>
                        <a:t>4</a:t>
                      </a:r>
                    </a:p>
                  </a:txBody>
                  <a:tcPr marL="51145" marR="51145" marT="0" marB="0" anchor="ctr">
                    <a:solidFill>
                      <a:srgbClr val="F4891C"/>
                    </a:solidFill>
                  </a:tcPr>
                </a:tc>
                <a:tc>
                  <a:txBody>
                    <a:bodyPr/>
                    <a:lstStyle/>
                    <a:p>
                      <a:pPr algn="l" eaLnBrk="0" fontAlgn="base" hangingPunct="0">
                        <a:lnSpc>
                          <a:spcPct val="115000"/>
                        </a:lnSpc>
                        <a:spcAft>
                          <a:spcPts val="0"/>
                        </a:spcAft>
                      </a:pPr>
                      <a:r>
                        <a:rPr lang="en-GB" sz="900" dirty="0">
                          <a:effectLst/>
                          <a:latin typeface="Calibri" panose="020F0502020204030204" pitchFamily="34" charset="0"/>
                          <a:ea typeface="Calibri" panose="020F0502020204030204" pitchFamily="34" charset="0"/>
                          <a:cs typeface="Times New Roman" panose="02020603050405020304" pitchFamily="18" charset="0"/>
                        </a:rPr>
                        <a:t>Listen, respond and exchange views.</a:t>
                      </a:r>
                    </a:p>
                  </a:txBody>
                  <a:tcPr marL="51145" marR="51145" marT="0" marB="0" anchor="ctr">
                    <a:solidFill>
                      <a:srgbClr val="F4891C">
                        <a:alpha val="50000"/>
                      </a:srgbClr>
                    </a:solidFill>
                  </a:tcPr>
                </a:tc>
                <a:tc>
                  <a:txBody>
                    <a:bodyPr/>
                    <a:lstStyle/>
                    <a:p>
                      <a:pPr marL="285750" indent="-285750" algn="l" eaLnBrk="0" fontAlgn="base" hangingPunct="0">
                        <a:lnSpc>
                          <a:spcPct val="115000"/>
                        </a:lnSpc>
                        <a:spcAft>
                          <a:spcPts val="0"/>
                        </a:spcAft>
                        <a:buFont typeface="+mj-lt"/>
                        <a:buAutoNum type="romanLcPeriod"/>
                      </a:pPr>
                      <a:r>
                        <a:rPr lang="en-GB" sz="900" dirty="0">
                          <a:effectLst/>
                          <a:latin typeface="Calibri" panose="020F0502020204030204" pitchFamily="34" charset="0"/>
                          <a:ea typeface="Calibri" panose="020F0502020204030204" pitchFamily="34" charset="0"/>
                          <a:cs typeface="Times New Roman" panose="02020603050405020304" pitchFamily="18" charset="0"/>
                        </a:rPr>
                        <a:t>Provide appropriate responses to questions.</a:t>
                      </a:r>
                    </a:p>
                    <a:p>
                      <a:pPr marL="285750" indent="-285750" algn="l" eaLnBrk="0" fontAlgn="base" hangingPunct="0">
                        <a:lnSpc>
                          <a:spcPct val="115000"/>
                        </a:lnSpc>
                        <a:spcAft>
                          <a:spcPts val="0"/>
                        </a:spcAft>
                        <a:buFont typeface="+mj-lt"/>
                        <a:buAutoNum type="romanLcPeriod"/>
                      </a:pPr>
                      <a:r>
                        <a:rPr lang="en-GB" sz="900" dirty="0">
                          <a:effectLst/>
                          <a:latin typeface="Calibri" panose="020F0502020204030204" pitchFamily="34" charset="0"/>
                          <a:ea typeface="Calibri" panose="020F0502020204030204" pitchFamily="34" charset="0"/>
                          <a:cs typeface="Times New Roman" panose="02020603050405020304" pitchFamily="18" charset="0"/>
                        </a:rPr>
                        <a:t>Ask relevant questions based on someone else’s work.</a:t>
                      </a:r>
                    </a:p>
                    <a:p>
                      <a:pPr marL="285750" indent="-285750" algn="l" eaLnBrk="0" fontAlgn="base" hangingPunct="0">
                        <a:lnSpc>
                          <a:spcPct val="115000"/>
                        </a:lnSpc>
                        <a:spcAft>
                          <a:spcPts val="0"/>
                        </a:spcAft>
                        <a:buFont typeface="+mj-lt"/>
                        <a:buAutoNum type="romanLcPeriod"/>
                      </a:pPr>
                      <a:r>
                        <a:rPr lang="en-GB" sz="900" dirty="0">
                          <a:effectLst/>
                          <a:latin typeface="Calibri" panose="020F0502020204030204" pitchFamily="34" charset="0"/>
                          <a:ea typeface="Calibri" panose="020F0502020204030204" pitchFamily="34" charset="0"/>
                          <a:cs typeface="Times New Roman" panose="02020603050405020304" pitchFamily="18" charset="0"/>
                        </a:rPr>
                        <a:t>Offer own views in relation to own or someone else’s work.</a:t>
                      </a:r>
                    </a:p>
                  </a:txBody>
                  <a:tcPr marL="51145" marR="51145" marT="0" marB="0" anchor="ctr">
                    <a:solidFill>
                      <a:srgbClr val="F4891C">
                        <a:alpha val="20000"/>
                      </a:srgbClr>
                    </a:solidFill>
                  </a:tcPr>
                </a:tc>
                <a:extLst>
                  <a:ext uri="{0D108BD9-81ED-4DB2-BD59-A6C34878D82A}">
                    <a16:rowId xmlns:a16="http://schemas.microsoft.com/office/drawing/2014/main" val="2519048752"/>
                  </a:ext>
                </a:extLst>
              </a:tr>
            </a:tbl>
          </a:graphicData>
        </a:graphic>
      </p:graphicFrame>
      <p:pic>
        <p:nvPicPr>
          <p:cNvPr id="8" name="Picture 7" descr="A black x on a white background&#10;&#10;Description automatically generated">
            <a:extLst>
              <a:ext uri="{FF2B5EF4-FFF2-40B4-BE49-F238E27FC236}">
                <a16:creationId xmlns:a16="http://schemas.microsoft.com/office/drawing/2014/main" id="{E80C99FA-EA92-15AC-B13F-DB9FAD4C44AA}"/>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57996" y="6255589"/>
            <a:ext cx="486743" cy="527403"/>
          </a:xfrm>
          <a:prstGeom prst="rect">
            <a:avLst/>
          </a:prstGeom>
        </p:spPr>
      </p:pic>
    </p:spTree>
    <p:extLst>
      <p:ext uri="{BB962C8B-B14F-4D97-AF65-F5344CB8AC3E}">
        <p14:creationId xmlns:p14="http://schemas.microsoft.com/office/powerpoint/2010/main" val="3796107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E77F3B-76CD-4975-A58A-547736C6EB7E}"/>
              </a:ext>
            </a:extLst>
          </p:cNvPr>
          <p:cNvSpPr>
            <a:spLocks noGrp="1"/>
          </p:cNvSpPr>
          <p:nvPr>
            <p:ph type="title"/>
          </p:nvPr>
        </p:nvSpPr>
        <p:spPr>
          <a:xfrm>
            <a:off x="451862" y="1076395"/>
            <a:ext cx="7886700" cy="864096"/>
          </a:xfrm>
        </p:spPr>
        <p:txBody>
          <a:bodyPr/>
          <a:lstStyle/>
          <a:p>
            <a:r>
              <a:rPr lang="en-GB" b="1" i="1" dirty="0"/>
              <a:t>How will you be assessed?</a:t>
            </a:r>
          </a:p>
        </p:txBody>
      </p:sp>
      <p:sp>
        <p:nvSpPr>
          <p:cNvPr id="3" name="Date Placeholder 2">
            <a:extLst>
              <a:ext uri="{FF2B5EF4-FFF2-40B4-BE49-F238E27FC236}">
                <a16:creationId xmlns:a16="http://schemas.microsoft.com/office/drawing/2014/main" id="{9D47FC3A-04B5-4C40-BA57-A737F6A64D5D}"/>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BCDE63E7-1D1D-45D0-A842-1EFCC6B1D340}"/>
              </a:ext>
            </a:extLst>
          </p:cNvPr>
          <p:cNvSpPr>
            <a:spLocks noGrp="1"/>
          </p:cNvSpPr>
          <p:nvPr>
            <p:ph type="ftr" sz="quarter" idx="11"/>
          </p:nvPr>
        </p:nvSpPr>
        <p:spPr>
          <a:xfrm>
            <a:off x="1475656" y="6356351"/>
            <a:ext cx="5400600" cy="365125"/>
          </a:xfrm>
        </p:spPr>
        <p:txBody>
          <a:bodyPr/>
          <a:lstStyle/>
          <a:p>
            <a:r>
              <a:rPr lang="en-US" dirty="0" smtClean="0"/>
              <a:t>ESB-RES-C170 </a:t>
            </a:r>
          </a:p>
          <a:p>
            <a:r>
              <a:rPr lang="en-US" dirty="0" smtClean="0"/>
              <a:t>L1G2-Speech to Connect-1.1-PPT-Introduction to ESB (International) Level 1 Award in Speech (Grade 2)</a:t>
            </a:r>
            <a:endParaRPr lang="en-GB" dirty="0"/>
          </a:p>
        </p:txBody>
      </p:sp>
      <p:sp>
        <p:nvSpPr>
          <p:cNvPr id="5" name="Slide Number Placeholder 4">
            <a:extLst>
              <a:ext uri="{FF2B5EF4-FFF2-40B4-BE49-F238E27FC236}">
                <a16:creationId xmlns:a16="http://schemas.microsoft.com/office/drawing/2014/main" id="{25834D9A-F9E7-43C0-993E-2F443B15000E}"/>
              </a:ext>
            </a:extLst>
          </p:cNvPr>
          <p:cNvSpPr>
            <a:spLocks noGrp="1"/>
          </p:cNvSpPr>
          <p:nvPr>
            <p:ph type="sldNum" sz="quarter" idx="12"/>
          </p:nvPr>
        </p:nvSpPr>
        <p:spPr/>
        <p:txBody>
          <a:bodyPr/>
          <a:lstStyle/>
          <a:p>
            <a:fld id="{EFC07C4F-4DD7-4452-9CBE-7B4BC77324C7}" type="slidenum">
              <a:rPr lang="en-GB" smtClean="0"/>
              <a:t>4</a:t>
            </a:fld>
            <a:endParaRPr lang="en-GB" dirty="0"/>
          </a:p>
        </p:txBody>
      </p:sp>
      <p:sp>
        <p:nvSpPr>
          <p:cNvPr id="7" name="TextBox 6">
            <a:extLst>
              <a:ext uri="{FF2B5EF4-FFF2-40B4-BE49-F238E27FC236}">
                <a16:creationId xmlns:a16="http://schemas.microsoft.com/office/drawing/2014/main" id="{5E40F604-96C9-4EBF-BF1A-04352019BE7F}"/>
              </a:ext>
            </a:extLst>
          </p:cNvPr>
          <p:cNvSpPr txBox="1"/>
          <p:nvPr/>
        </p:nvSpPr>
        <p:spPr>
          <a:xfrm>
            <a:off x="467544" y="1995953"/>
            <a:ext cx="3086100" cy="3785652"/>
          </a:xfrm>
          <a:prstGeom prst="rect">
            <a:avLst/>
          </a:prstGeom>
          <a:noFill/>
        </p:spPr>
        <p:txBody>
          <a:bodyPr wrap="square">
            <a:spAutoFit/>
          </a:bodyPr>
          <a:lstStyle/>
          <a:p>
            <a:r>
              <a:rPr lang="en-GB" sz="1600" dirty="0"/>
              <a:t>You will present to a minimum group of 4 (suggested number is 6 in total). This permits full interaction for the assessment as a whole. </a:t>
            </a:r>
          </a:p>
          <a:p>
            <a:endParaRPr lang="en-GB" sz="1600" dirty="0"/>
          </a:p>
          <a:p>
            <a:r>
              <a:rPr lang="en-GB" sz="1600" dirty="0"/>
              <a:t>The assessment group should be seated in a horseshoe with the assessor at one end and the speaker in the mouth of the horseshoe.</a:t>
            </a:r>
          </a:p>
          <a:p>
            <a:endParaRPr lang="en-GB" sz="1600" dirty="0"/>
          </a:p>
          <a:p>
            <a:r>
              <a:rPr lang="en-GB" sz="1600" dirty="0"/>
              <a:t>This allows for easy eye contact across the group and ensures the assessor is part of the audience.</a:t>
            </a:r>
          </a:p>
        </p:txBody>
      </p:sp>
      <p:pic>
        <p:nvPicPr>
          <p:cNvPr id="10" name="Picture 9">
            <a:extLst>
              <a:ext uri="{FF2B5EF4-FFF2-40B4-BE49-F238E27FC236}">
                <a16:creationId xmlns:a16="http://schemas.microsoft.com/office/drawing/2014/main" id="{2C66EF45-FA0F-AACB-90F6-EEF77B654107}"/>
              </a:ext>
            </a:extLst>
          </p:cNvPr>
          <p:cNvPicPr>
            <a:picLocks noChangeAspect="1"/>
          </p:cNvPicPr>
          <p:nvPr/>
        </p:nvPicPr>
        <p:blipFill>
          <a:blip r:embed="rId2"/>
          <a:stretch>
            <a:fillRect/>
          </a:stretch>
        </p:blipFill>
        <p:spPr>
          <a:xfrm>
            <a:off x="3635896" y="2420888"/>
            <a:ext cx="5219170" cy="2935783"/>
          </a:xfrm>
          <a:prstGeom prst="rect">
            <a:avLst/>
          </a:prstGeom>
        </p:spPr>
      </p:pic>
      <p:pic>
        <p:nvPicPr>
          <p:cNvPr id="8" name="Picture 7" descr="A black x on a white background&#10;&#10;Description automatically generated">
            <a:extLst>
              <a:ext uri="{FF2B5EF4-FFF2-40B4-BE49-F238E27FC236}">
                <a16:creationId xmlns:a16="http://schemas.microsoft.com/office/drawing/2014/main" id="{A256EE01-717A-8326-BC90-EE17AD78938C}"/>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57996" y="6255589"/>
            <a:ext cx="486743" cy="527403"/>
          </a:xfrm>
          <a:prstGeom prst="rect">
            <a:avLst/>
          </a:prstGeom>
        </p:spPr>
      </p:pic>
    </p:spTree>
    <p:extLst>
      <p:ext uri="{BB962C8B-B14F-4D97-AF65-F5344CB8AC3E}">
        <p14:creationId xmlns:p14="http://schemas.microsoft.com/office/powerpoint/2010/main" val="6360785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2636912"/>
            <a:ext cx="7886700" cy="1325563"/>
          </a:xfrm>
        </p:spPr>
        <p:txBody>
          <a:bodyPr/>
          <a:lstStyle/>
          <a:p>
            <a:pPr algn="ctr"/>
            <a:r>
              <a:rPr lang="en-GB" b="1" i="1" dirty="0">
                <a:latin typeface="+mn-lt"/>
              </a:rPr>
              <a:t>The Four Sections</a:t>
            </a:r>
          </a:p>
        </p:txBody>
      </p:sp>
      <p:sp>
        <p:nvSpPr>
          <p:cNvPr id="3" name="Date Placeholder 2"/>
          <p:cNvSpPr>
            <a:spLocks noGrp="1"/>
          </p:cNvSpPr>
          <p:nvPr>
            <p:ph type="dt" sz="half" idx="10"/>
          </p:nvPr>
        </p:nvSpPr>
        <p:spPr/>
        <p:txBody>
          <a:bodyPr/>
          <a:lstStyle/>
          <a:p>
            <a:r>
              <a:rPr lang="en-US" smtClean="0"/>
              <a:t>25/01/2024</a:t>
            </a:r>
            <a:endParaRPr lang="en-GB"/>
          </a:p>
        </p:txBody>
      </p:sp>
      <p:sp>
        <p:nvSpPr>
          <p:cNvPr id="4" name="Footer Placeholder 3"/>
          <p:cNvSpPr>
            <a:spLocks noGrp="1"/>
          </p:cNvSpPr>
          <p:nvPr>
            <p:ph type="ftr" sz="quarter" idx="11"/>
          </p:nvPr>
        </p:nvSpPr>
        <p:spPr>
          <a:xfrm>
            <a:off x="1475656" y="6356351"/>
            <a:ext cx="5328592" cy="365125"/>
          </a:xfrm>
        </p:spPr>
        <p:txBody>
          <a:bodyPr/>
          <a:lstStyle/>
          <a:p>
            <a:r>
              <a:rPr lang="en-US" dirty="0" smtClean="0"/>
              <a:t>ESB-RES-C170 </a:t>
            </a:r>
          </a:p>
          <a:p>
            <a:r>
              <a:rPr lang="en-US" dirty="0" smtClean="0"/>
              <a:t>L1G2-Speech to Connect-1.1-PPT-Introduction to ESB (International) Level 1 Award in Speech (Grade 2)</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5</a:t>
            </a:fld>
            <a:endParaRPr lang="en-GB"/>
          </a:p>
        </p:txBody>
      </p:sp>
      <p:pic>
        <p:nvPicPr>
          <p:cNvPr id="7" name="Picture 6" descr="A black x on a white background&#10;&#10;Description automatically generated">
            <a:extLst>
              <a:ext uri="{FF2B5EF4-FFF2-40B4-BE49-F238E27FC236}">
                <a16:creationId xmlns:a16="http://schemas.microsoft.com/office/drawing/2014/main" id="{69FFB394-4CAA-8AB0-4100-2E9441DEE54B}"/>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57996" y="6255589"/>
            <a:ext cx="486743" cy="527403"/>
          </a:xfrm>
          <a:prstGeom prst="rect">
            <a:avLst/>
          </a:prstGeom>
        </p:spPr>
      </p:pic>
    </p:spTree>
    <p:extLst>
      <p:ext uri="{BB962C8B-B14F-4D97-AF65-F5344CB8AC3E}">
        <p14:creationId xmlns:p14="http://schemas.microsoft.com/office/powerpoint/2010/main" val="28950706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196753"/>
            <a:ext cx="7886700" cy="661720"/>
          </a:xfrm>
        </p:spPr>
        <p:txBody>
          <a:bodyPr>
            <a:normAutofit fontScale="90000"/>
          </a:bodyPr>
          <a:lstStyle/>
          <a:p>
            <a:r>
              <a:rPr lang="en-US" b="1" i="1" dirty="0">
                <a:latin typeface="+mn-lt"/>
              </a:rPr>
              <a:t>Section 1</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1331640" y="6356351"/>
            <a:ext cx="5400600" cy="365125"/>
          </a:xfrm>
        </p:spPr>
        <p:txBody>
          <a:bodyPr/>
          <a:lstStyle/>
          <a:p>
            <a:r>
              <a:rPr lang="en-US" dirty="0" smtClean="0"/>
              <a:t>ESB-RES-C170 </a:t>
            </a:r>
          </a:p>
          <a:p>
            <a:r>
              <a:rPr lang="en-US" dirty="0" smtClean="0"/>
              <a:t>L1G2-Speech to Connect-1.1-PPT-Introduction to ESB (International) Level 1 Award in Speech (Grade 2)</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6</a:t>
            </a:fld>
            <a:endParaRPr lang="en-GB"/>
          </a:p>
        </p:txBody>
      </p:sp>
      <p:sp>
        <p:nvSpPr>
          <p:cNvPr id="6" name="Rectangle 5"/>
          <p:cNvSpPr/>
          <p:nvPr/>
        </p:nvSpPr>
        <p:spPr>
          <a:xfrm>
            <a:off x="292161" y="1760991"/>
            <a:ext cx="4843935" cy="907941"/>
          </a:xfrm>
          <a:prstGeom prst="rect">
            <a:avLst/>
          </a:prstGeom>
        </p:spPr>
        <p:txBody>
          <a:bodyPr wrap="square">
            <a:spAutoFit/>
          </a:bodyPr>
          <a:lstStyle/>
          <a:p>
            <a:pPr lvl="0">
              <a:spcAft>
                <a:spcPts val="600"/>
              </a:spcAft>
            </a:pPr>
            <a:r>
              <a:rPr lang="en-GB" sz="1600" b="1" i="1" dirty="0">
                <a:solidFill>
                  <a:srgbClr val="E7141C"/>
                </a:solidFill>
              </a:rPr>
              <a:t>Present a topic of personal interest.</a:t>
            </a:r>
          </a:p>
          <a:p>
            <a:pPr lvl="0">
              <a:spcAft>
                <a:spcPts val="600"/>
              </a:spcAft>
            </a:pPr>
            <a:r>
              <a:rPr lang="en-GB" sz="1600" b="1" i="1" dirty="0"/>
              <a:t>During your preparation and delivery of this section, you will:</a:t>
            </a:r>
          </a:p>
        </p:txBody>
      </p:sp>
      <p:sp>
        <p:nvSpPr>
          <p:cNvPr id="7" name="Rectangle 6"/>
          <p:cNvSpPr/>
          <p:nvPr/>
        </p:nvSpPr>
        <p:spPr>
          <a:xfrm>
            <a:off x="304130" y="2915153"/>
            <a:ext cx="4843934" cy="1477328"/>
          </a:xfrm>
          <a:prstGeom prst="rect">
            <a:avLst/>
          </a:prstGeom>
        </p:spPr>
        <p:txBody>
          <a:bodyPr wrap="square">
            <a:spAutoFit/>
          </a:bodyPr>
          <a:lstStyle/>
          <a:p>
            <a:pPr marL="342900" lvl="0" indent="-342900">
              <a:spcAft>
                <a:spcPts val="800"/>
              </a:spcAft>
              <a:buFont typeface="Calibri" panose="020F0502020204030204" pitchFamily="34" charset="0"/>
              <a:buChar char="•"/>
            </a:pPr>
            <a:r>
              <a:rPr lang="en-GB" sz="1400" dirty="0">
                <a:solidFill>
                  <a:srgbClr val="000000"/>
                </a:solidFill>
                <a:latin typeface="Calibri" panose="020F0502020204030204" pitchFamily="34" charset="0"/>
                <a:ea typeface="Calibri" panose="020F0502020204030204" pitchFamily="34" charset="0"/>
                <a:cs typeface="Times New Roman" panose="02020603050405020304" pitchFamily="18" charset="0"/>
              </a:rPr>
              <a:t>Present information succinctly.</a:t>
            </a:r>
            <a:endParaRPr lang="en-GB"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800"/>
              </a:spcAft>
              <a:buFont typeface="Calibri" panose="020F0502020204030204" pitchFamily="34" charset="0"/>
              <a:buChar char="•"/>
            </a:pPr>
            <a:r>
              <a:rPr lang="en-GB" sz="1400" dirty="0">
                <a:solidFill>
                  <a:srgbClr val="000000"/>
                </a:solidFill>
                <a:latin typeface="Calibri" panose="020F0502020204030204" pitchFamily="34" charset="0"/>
                <a:ea typeface="Calibri" panose="020F0502020204030204" pitchFamily="34" charset="0"/>
                <a:cs typeface="Times New Roman" panose="02020603050405020304" pitchFamily="18" charset="0"/>
              </a:rPr>
              <a:t>Carefully select vocabulary to impart your message.</a:t>
            </a:r>
            <a:endParaRPr lang="en-GB"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800"/>
              </a:spcAft>
              <a:buFont typeface="Calibri" panose="020F0502020204030204" pitchFamily="34" charset="0"/>
              <a:buChar char="•"/>
            </a:pPr>
            <a:r>
              <a:rPr lang="en-GB" sz="1400" dirty="0">
                <a:solidFill>
                  <a:srgbClr val="000000"/>
                </a:solidFill>
                <a:latin typeface="Calibri" panose="020F0502020204030204" pitchFamily="34" charset="0"/>
                <a:ea typeface="Calibri" panose="020F0502020204030204" pitchFamily="34" charset="0"/>
                <a:cs typeface="Times New Roman" panose="02020603050405020304" pitchFamily="18" charset="0"/>
              </a:rPr>
              <a:t>Utilise a range of tier 1, 2 and 3 vocabularies.</a:t>
            </a:r>
            <a:endParaRPr lang="en-GB"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800"/>
              </a:spcAft>
              <a:buFont typeface="Calibri" panose="020F0502020204030204" pitchFamily="34" charset="0"/>
              <a:buChar char="•"/>
            </a:pPr>
            <a:r>
              <a:rPr lang="en-GB" sz="1400" dirty="0">
                <a:solidFill>
                  <a:srgbClr val="000000"/>
                </a:solidFill>
                <a:latin typeface="Calibri" panose="020F0502020204030204" pitchFamily="34" charset="0"/>
                <a:ea typeface="Calibri" panose="020F0502020204030204" pitchFamily="34" charset="0"/>
                <a:cs typeface="Times New Roman" panose="02020603050405020304" pitchFamily="18" charset="0"/>
              </a:rPr>
              <a:t>Increase your learner agency by taking ownership of your own learning.</a:t>
            </a:r>
            <a:endParaRPr lang="en-GB" sz="1400" dirty="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8" name="Table 7"/>
          <p:cNvGraphicFramePr>
            <a:graphicFrameLocks noGrp="1"/>
          </p:cNvGraphicFramePr>
          <p:nvPr>
            <p:extLst>
              <p:ext uri="{D42A27DB-BD31-4B8C-83A1-F6EECF244321}">
                <p14:modId xmlns:p14="http://schemas.microsoft.com/office/powerpoint/2010/main" val="3793665824"/>
              </p:ext>
            </p:extLst>
          </p:nvPr>
        </p:nvGraphicFramePr>
        <p:xfrm>
          <a:off x="6144647" y="2176480"/>
          <a:ext cx="2260600" cy="1337310"/>
        </p:xfrm>
        <a:graphic>
          <a:graphicData uri="http://schemas.openxmlformats.org/drawingml/2006/table">
            <a:tbl>
              <a:tblPr>
                <a:tableStyleId>{793D81CF-94F2-401A-BA57-92F5A7B2D0C5}</a:tableStyleId>
              </a:tblPr>
              <a:tblGrid>
                <a:gridCol w="2260600">
                  <a:extLst>
                    <a:ext uri="{9D8B030D-6E8A-4147-A177-3AD203B41FA5}">
                      <a16:colId xmlns:a16="http://schemas.microsoft.com/office/drawing/2014/main" val="2704085999"/>
                    </a:ext>
                  </a:extLst>
                </a:gridCol>
              </a:tblGrid>
              <a:tr h="179733">
                <a:tc>
                  <a:txBody>
                    <a:bodyPr/>
                    <a:lstStyle/>
                    <a:p>
                      <a:pPr algn="ctr" fontAlgn="ctr"/>
                      <a:r>
                        <a:rPr lang="en-GB" sz="1400" u="none" strike="noStrike" dirty="0">
                          <a:effectLst/>
                        </a:rPr>
                        <a:t>Structure and time</a:t>
                      </a:r>
                      <a:endParaRPr lang="en-GB" sz="1400" b="0" i="0" u="none" strike="noStrike" dirty="0">
                        <a:solidFill>
                          <a:srgbClr val="000000"/>
                        </a:solidFill>
                        <a:effectLst/>
                        <a:latin typeface="Calibri" panose="020F0502020204030204" pitchFamily="34" charset="0"/>
                      </a:endParaRPr>
                    </a:p>
                  </a:txBody>
                  <a:tcPr marL="9525" marR="9525" marT="9525" marB="0" anchor="ctr">
                    <a:solidFill>
                      <a:schemeClr val="bg1"/>
                    </a:solidFill>
                  </a:tcPr>
                </a:tc>
                <a:extLst>
                  <a:ext uri="{0D108BD9-81ED-4DB2-BD59-A6C34878D82A}">
                    <a16:rowId xmlns:a16="http://schemas.microsoft.com/office/drawing/2014/main" val="1678552144"/>
                  </a:ext>
                </a:extLst>
              </a:tr>
              <a:tr h="190500">
                <a:tc>
                  <a:txBody>
                    <a:bodyPr/>
                    <a:lstStyle/>
                    <a:p>
                      <a:pPr algn="ctr" fontAlgn="ctr"/>
                      <a:r>
                        <a:rPr lang="en-GB" sz="1400" u="none" strike="noStrike" dirty="0">
                          <a:effectLst/>
                        </a:rPr>
                        <a:t>Style</a:t>
                      </a:r>
                      <a:endParaRPr lang="en-GB" sz="1400" b="0" i="0" u="none" strike="noStrike" dirty="0">
                        <a:solidFill>
                          <a:srgbClr val="000000"/>
                        </a:solidFill>
                        <a:effectLst/>
                        <a:latin typeface="Calibri" panose="020F0502020204030204" pitchFamily="34" charset="0"/>
                      </a:endParaRPr>
                    </a:p>
                  </a:txBody>
                  <a:tcPr marL="9525" marR="9525" marT="9525" marB="0" anchor="ctr">
                    <a:solidFill>
                      <a:schemeClr val="bg1"/>
                    </a:solidFill>
                  </a:tcPr>
                </a:tc>
                <a:extLst>
                  <a:ext uri="{0D108BD9-81ED-4DB2-BD59-A6C34878D82A}">
                    <a16:rowId xmlns:a16="http://schemas.microsoft.com/office/drawing/2014/main" val="1258938566"/>
                  </a:ext>
                </a:extLst>
              </a:tr>
              <a:tr h="190500">
                <a:tc>
                  <a:txBody>
                    <a:bodyPr/>
                    <a:lstStyle/>
                    <a:p>
                      <a:pPr algn="ctr" fontAlgn="ctr"/>
                      <a:r>
                        <a:rPr lang="en-GB" sz="1400" u="none" strike="noStrike" dirty="0">
                          <a:effectLst/>
                        </a:rPr>
                        <a:t>Voice and Speech</a:t>
                      </a:r>
                      <a:endParaRPr lang="en-GB" sz="1400" b="0" i="0" u="none" strike="noStrike" dirty="0">
                        <a:solidFill>
                          <a:srgbClr val="000000"/>
                        </a:solidFill>
                        <a:effectLst/>
                        <a:latin typeface="Calibri" panose="020F0502020204030204" pitchFamily="34" charset="0"/>
                      </a:endParaRPr>
                    </a:p>
                  </a:txBody>
                  <a:tcPr marL="9525" marR="9525" marT="9525" marB="0" anchor="ctr">
                    <a:solidFill>
                      <a:schemeClr val="bg1"/>
                    </a:solidFill>
                  </a:tcPr>
                </a:tc>
                <a:extLst>
                  <a:ext uri="{0D108BD9-81ED-4DB2-BD59-A6C34878D82A}">
                    <a16:rowId xmlns:a16="http://schemas.microsoft.com/office/drawing/2014/main" val="1557968192"/>
                  </a:ext>
                </a:extLst>
              </a:tr>
              <a:tr h="190500">
                <a:tc>
                  <a:txBody>
                    <a:bodyPr/>
                    <a:lstStyle/>
                    <a:p>
                      <a:pPr algn="ctr" fontAlgn="ctr"/>
                      <a:r>
                        <a:rPr lang="en-GB" sz="1400" u="none" strike="noStrike" dirty="0">
                          <a:effectLst/>
                        </a:rPr>
                        <a:t>Content</a:t>
                      </a:r>
                      <a:endParaRPr lang="en-GB" sz="1400" b="0" i="0" u="none" strike="noStrike" dirty="0">
                        <a:solidFill>
                          <a:srgbClr val="000000"/>
                        </a:solidFill>
                        <a:effectLst/>
                        <a:latin typeface="Calibri" panose="020F0502020204030204" pitchFamily="34" charset="0"/>
                      </a:endParaRPr>
                    </a:p>
                  </a:txBody>
                  <a:tcPr marL="9525" marR="9525" marT="9525" marB="0" anchor="ctr">
                    <a:solidFill>
                      <a:schemeClr val="bg1"/>
                    </a:solidFill>
                  </a:tcPr>
                </a:tc>
                <a:extLst>
                  <a:ext uri="{0D108BD9-81ED-4DB2-BD59-A6C34878D82A}">
                    <a16:rowId xmlns:a16="http://schemas.microsoft.com/office/drawing/2014/main" val="1587755978"/>
                  </a:ext>
                </a:extLst>
              </a:tr>
              <a:tr h="190500">
                <a:tc>
                  <a:txBody>
                    <a:bodyPr/>
                    <a:lstStyle/>
                    <a:p>
                      <a:pPr algn="ctr" fontAlgn="ctr"/>
                      <a:r>
                        <a:rPr lang="en-GB" sz="1400" u="none" strike="noStrike" dirty="0">
                          <a:effectLst/>
                        </a:rPr>
                        <a:t>Visual/Audio Support</a:t>
                      </a:r>
                      <a:endParaRPr lang="en-GB" sz="1400" b="0" i="0" u="none" strike="noStrike" dirty="0">
                        <a:solidFill>
                          <a:srgbClr val="000000"/>
                        </a:solidFill>
                        <a:effectLst/>
                        <a:latin typeface="Calibri" panose="020F0502020204030204" pitchFamily="34" charset="0"/>
                      </a:endParaRPr>
                    </a:p>
                  </a:txBody>
                  <a:tcPr marL="9525" marR="9525" marT="9525" marB="0" anchor="ctr">
                    <a:solidFill>
                      <a:schemeClr val="bg1"/>
                    </a:solidFill>
                  </a:tcPr>
                </a:tc>
                <a:extLst>
                  <a:ext uri="{0D108BD9-81ED-4DB2-BD59-A6C34878D82A}">
                    <a16:rowId xmlns:a16="http://schemas.microsoft.com/office/drawing/2014/main" val="429430758"/>
                  </a:ext>
                </a:extLst>
              </a:tr>
              <a:tr h="190500">
                <a:tc>
                  <a:txBody>
                    <a:bodyPr/>
                    <a:lstStyle/>
                    <a:p>
                      <a:pPr algn="ctr" fontAlgn="ctr"/>
                      <a:r>
                        <a:rPr lang="en-GB" sz="1400" u="none" strike="noStrike" dirty="0">
                          <a:effectLst/>
                        </a:rPr>
                        <a:t>Audience Awareness</a:t>
                      </a:r>
                      <a:endParaRPr lang="en-GB" sz="1400" b="0" i="0" u="none" strike="noStrike" dirty="0">
                        <a:solidFill>
                          <a:srgbClr val="000000"/>
                        </a:solidFill>
                        <a:effectLst/>
                        <a:latin typeface="Calibri" panose="020F0502020204030204" pitchFamily="34" charset="0"/>
                      </a:endParaRPr>
                    </a:p>
                  </a:txBody>
                  <a:tcPr marL="9525" marR="9525" marT="9525" marB="0" anchor="ctr">
                    <a:solidFill>
                      <a:schemeClr val="bg1"/>
                    </a:solidFill>
                  </a:tcPr>
                </a:tc>
                <a:extLst>
                  <a:ext uri="{0D108BD9-81ED-4DB2-BD59-A6C34878D82A}">
                    <a16:rowId xmlns:a16="http://schemas.microsoft.com/office/drawing/2014/main" val="647403927"/>
                  </a:ext>
                </a:extLst>
              </a:tr>
            </a:tbl>
          </a:graphicData>
        </a:graphic>
      </p:graphicFrame>
      <p:sp>
        <p:nvSpPr>
          <p:cNvPr id="10" name="TextBox 9">
            <a:extLst>
              <a:ext uri="{FF2B5EF4-FFF2-40B4-BE49-F238E27FC236}">
                <a16:creationId xmlns:a16="http://schemas.microsoft.com/office/drawing/2014/main" id="{9185C076-9064-4386-8605-4BBB79C6DCA2}"/>
              </a:ext>
            </a:extLst>
          </p:cNvPr>
          <p:cNvSpPr txBox="1"/>
          <p:nvPr/>
        </p:nvSpPr>
        <p:spPr>
          <a:xfrm>
            <a:off x="3911473" y="1673807"/>
            <a:ext cx="4572000" cy="369332"/>
          </a:xfrm>
          <a:prstGeom prst="rect">
            <a:avLst/>
          </a:prstGeom>
          <a:noFill/>
        </p:spPr>
        <p:txBody>
          <a:bodyPr wrap="square">
            <a:spAutoFit/>
          </a:bodyPr>
          <a:lstStyle/>
          <a:p>
            <a:pPr lvl="0" algn="r">
              <a:spcAft>
                <a:spcPts val="600"/>
              </a:spcAft>
            </a:pPr>
            <a:r>
              <a:rPr lang="en-GB" sz="1800" b="1" i="1" dirty="0"/>
              <a:t>You will be assessed on:</a:t>
            </a:r>
          </a:p>
        </p:txBody>
      </p:sp>
      <p:graphicFrame>
        <p:nvGraphicFramePr>
          <p:cNvPr id="13" name="Table 12">
            <a:extLst>
              <a:ext uri="{FF2B5EF4-FFF2-40B4-BE49-F238E27FC236}">
                <a16:creationId xmlns:a16="http://schemas.microsoft.com/office/drawing/2014/main" id="{1FBFECE2-194C-4937-BE7E-75897B781EFB}"/>
              </a:ext>
            </a:extLst>
          </p:cNvPr>
          <p:cNvGraphicFramePr>
            <a:graphicFrameLocks noGrp="1"/>
          </p:cNvGraphicFramePr>
          <p:nvPr>
            <p:extLst>
              <p:ext uri="{D42A27DB-BD31-4B8C-83A1-F6EECF244321}">
                <p14:modId xmlns:p14="http://schemas.microsoft.com/office/powerpoint/2010/main" val="339504515"/>
              </p:ext>
            </p:extLst>
          </p:nvPr>
        </p:nvGraphicFramePr>
        <p:xfrm>
          <a:off x="5638756" y="3896454"/>
          <a:ext cx="3201114" cy="874798"/>
        </p:xfrm>
        <a:graphic>
          <a:graphicData uri="http://schemas.openxmlformats.org/drawingml/2006/table">
            <a:tbl>
              <a:tblPr firstRow="1" firstCol="1" bandRow="1">
                <a:tableStyleId>{5940675A-B579-460E-94D1-54222C63F5DA}</a:tableStyleId>
              </a:tblPr>
              <a:tblGrid>
                <a:gridCol w="360040">
                  <a:extLst>
                    <a:ext uri="{9D8B030D-6E8A-4147-A177-3AD203B41FA5}">
                      <a16:colId xmlns:a16="http://schemas.microsoft.com/office/drawing/2014/main" val="3665272616"/>
                    </a:ext>
                  </a:extLst>
                </a:gridCol>
                <a:gridCol w="2841074">
                  <a:extLst>
                    <a:ext uri="{9D8B030D-6E8A-4147-A177-3AD203B41FA5}">
                      <a16:colId xmlns:a16="http://schemas.microsoft.com/office/drawing/2014/main" val="277346759"/>
                    </a:ext>
                  </a:extLst>
                </a:gridCol>
              </a:tblGrid>
              <a:tr h="874798">
                <a:tc>
                  <a:txBody>
                    <a:bodyPr/>
                    <a:lstStyle/>
                    <a:p>
                      <a:pPr algn="ctr" eaLnBrk="0" fontAlgn="base" hangingPunct="0">
                        <a:lnSpc>
                          <a:spcPct val="115000"/>
                        </a:lnSpc>
                      </a:pPr>
                      <a:r>
                        <a:rPr lang="en-GB" sz="1100" dirty="0">
                          <a:effectLst/>
                          <a:latin typeface="Calibri" panose="020F0502020204030204" pitchFamily="34" charset="0"/>
                          <a:ea typeface="Calibri" panose="020F0502020204030204" pitchFamily="34" charset="0"/>
                          <a:cs typeface="Times New Roman" panose="02020603050405020304" pitchFamily="18" charset="0"/>
                        </a:rPr>
                        <a:t>LO1</a:t>
                      </a:r>
                    </a:p>
                  </a:txBody>
                  <a:tcPr marL="68580" marR="68580" marT="0" marB="0" anchor="ctr">
                    <a:solidFill>
                      <a:srgbClr val="E7141C"/>
                    </a:solidFill>
                  </a:tcPr>
                </a:tc>
                <a:tc>
                  <a:txBody>
                    <a:bodyPr/>
                    <a:lstStyle/>
                    <a:p>
                      <a:pPr algn="l" eaLnBrk="0" fontAlgn="base" hangingPunct="0">
                        <a:lnSpc>
                          <a:spcPct val="115000"/>
                        </a:lnSpc>
                        <a:spcAft>
                          <a:spcPts val="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Deliver a talk in relation to an activity or topic of personal interest, using audio and/or visual support.</a:t>
                      </a:r>
                    </a:p>
                  </a:txBody>
                  <a:tcPr marL="51145" marR="51145" marT="0" marB="0" anchor="ctr">
                    <a:solidFill>
                      <a:srgbClr val="E7141C">
                        <a:alpha val="50000"/>
                      </a:srgbClr>
                    </a:solidFill>
                  </a:tcPr>
                </a:tc>
                <a:extLst>
                  <a:ext uri="{0D108BD9-81ED-4DB2-BD59-A6C34878D82A}">
                    <a16:rowId xmlns:a16="http://schemas.microsoft.com/office/drawing/2014/main" val="1681899057"/>
                  </a:ext>
                </a:extLst>
              </a:tr>
            </a:tbl>
          </a:graphicData>
        </a:graphic>
      </p:graphicFrame>
      <p:pic>
        <p:nvPicPr>
          <p:cNvPr id="11" name="Picture 10" descr="A black x on a white background&#10;&#10;Description automatically generated">
            <a:extLst>
              <a:ext uri="{FF2B5EF4-FFF2-40B4-BE49-F238E27FC236}">
                <a16:creationId xmlns:a16="http://schemas.microsoft.com/office/drawing/2014/main" id="{F1E7DFBF-627A-0A5D-6F9B-B34D5C42995F}"/>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57996" y="6255589"/>
            <a:ext cx="486743" cy="527403"/>
          </a:xfrm>
          <a:prstGeom prst="rect">
            <a:avLst/>
          </a:prstGeom>
        </p:spPr>
      </p:pic>
    </p:spTree>
    <p:extLst>
      <p:ext uri="{BB962C8B-B14F-4D97-AF65-F5344CB8AC3E}">
        <p14:creationId xmlns:p14="http://schemas.microsoft.com/office/powerpoint/2010/main" val="26881098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836712"/>
            <a:ext cx="7886700" cy="845395"/>
          </a:xfrm>
        </p:spPr>
        <p:txBody>
          <a:bodyPr>
            <a:normAutofit/>
          </a:bodyPr>
          <a:lstStyle/>
          <a:p>
            <a:r>
              <a:rPr lang="en-US" sz="3300" b="1" i="1" dirty="0">
                <a:latin typeface="+mn-lt"/>
              </a:rPr>
              <a:t>Section 2</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1475656" y="6356351"/>
            <a:ext cx="5328592" cy="365125"/>
          </a:xfrm>
        </p:spPr>
        <p:txBody>
          <a:bodyPr/>
          <a:lstStyle/>
          <a:p>
            <a:r>
              <a:rPr lang="en-US" dirty="0" smtClean="0"/>
              <a:t>ESB-RES-C170 </a:t>
            </a:r>
          </a:p>
          <a:p>
            <a:r>
              <a:rPr lang="en-US" dirty="0" smtClean="0"/>
              <a:t>L1G2-Speech to Connect-1.1-PPT-Introduction to ESB (International) Level 1 Award in Speech (Grade 2)</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7</a:t>
            </a:fld>
            <a:endParaRPr lang="en-GB" dirty="0"/>
          </a:p>
        </p:txBody>
      </p:sp>
      <p:graphicFrame>
        <p:nvGraphicFramePr>
          <p:cNvPr id="9" name="Table 8"/>
          <p:cNvGraphicFramePr>
            <a:graphicFrameLocks noGrp="1"/>
          </p:cNvGraphicFramePr>
          <p:nvPr>
            <p:extLst>
              <p:ext uri="{D42A27DB-BD31-4B8C-83A1-F6EECF244321}">
                <p14:modId xmlns:p14="http://schemas.microsoft.com/office/powerpoint/2010/main" val="3206746229"/>
              </p:ext>
            </p:extLst>
          </p:nvPr>
        </p:nvGraphicFramePr>
        <p:xfrm>
          <a:off x="6165074" y="2420888"/>
          <a:ext cx="2260600" cy="1133475"/>
        </p:xfrm>
        <a:graphic>
          <a:graphicData uri="http://schemas.openxmlformats.org/drawingml/2006/table">
            <a:tbl>
              <a:tblPr>
                <a:tableStyleId>{793D81CF-94F2-401A-BA57-92F5A7B2D0C5}</a:tableStyleId>
              </a:tblPr>
              <a:tblGrid>
                <a:gridCol w="2260600">
                  <a:extLst>
                    <a:ext uri="{9D8B030D-6E8A-4147-A177-3AD203B41FA5}">
                      <a16:colId xmlns:a16="http://schemas.microsoft.com/office/drawing/2014/main" val="3225500867"/>
                    </a:ext>
                  </a:extLst>
                </a:gridCol>
              </a:tblGrid>
              <a:tr h="226695">
                <a:tc>
                  <a:txBody>
                    <a:bodyPr/>
                    <a:lstStyle/>
                    <a:p>
                      <a:pPr algn="ctr" fontAlgn="ctr"/>
                      <a:r>
                        <a:rPr lang="en-GB" sz="1200" u="none" strike="noStrike" dirty="0">
                          <a:effectLst/>
                        </a:rPr>
                        <a:t>Introduction</a:t>
                      </a:r>
                      <a:endParaRPr lang="en-GB" sz="1200" b="0" i="0" u="none" strike="noStrike" dirty="0">
                        <a:solidFill>
                          <a:srgbClr val="000000"/>
                        </a:solidFill>
                        <a:effectLst/>
                        <a:latin typeface="Calibri" panose="020F0502020204030204" pitchFamily="34" charset="0"/>
                      </a:endParaRPr>
                    </a:p>
                  </a:txBody>
                  <a:tcPr marL="9525" marR="9525" marT="9525" marB="0" anchor="ctr">
                    <a:solidFill>
                      <a:schemeClr val="bg1"/>
                    </a:solidFill>
                  </a:tcPr>
                </a:tc>
                <a:extLst>
                  <a:ext uri="{0D108BD9-81ED-4DB2-BD59-A6C34878D82A}">
                    <a16:rowId xmlns:a16="http://schemas.microsoft.com/office/drawing/2014/main" val="2467774300"/>
                  </a:ext>
                </a:extLst>
              </a:tr>
              <a:tr h="226695">
                <a:tc>
                  <a:txBody>
                    <a:bodyPr/>
                    <a:lstStyle/>
                    <a:p>
                      <a:pPr algn="ctr" fontAlgn="ctr"/>
                      <a:r>
                        <a:rPr lang="en-GB" sz="1200" u="none" strike="noStrike" dirty="0">
                          <a:effectLst/>
                        </a:rPr>
                        <a:t>Memory</a:t>
                      </a:r>
                      <a:endParaRPr lang="en-GB" sz="1200" b="0" i="0" u="none" strike="noStrike" dirty="0">
                        <a:solidFill>
                          <a:srgbClr val="000000"/>
                        </a:solidFill>
                        <a:effectLst/>
                        <a:latin typeface="Calibri" panose="020F0502020204030204" pitchFamily="34" charset="0"/>
                      </a:endParaRPr>
                    </a:p>
                  </a:txBody>
                  <a:tcPr marL="9525" marR="9525" marT="9525" marB="0" anchor="ctr">
                    <a:solidFill>
                      <a:schemeClr val="bg1"/>
                    </a:solidFill>
                  </a:tcPr>
                </a:tc>
                <a:extLst>
                  <a:ext uri="{0D108BD9-81ED-4DB2-BD59-A6C34878D82A}">
                    <a16:rowId xmlns:a16="http://schemas.microsoft.com/office/drawing/2014/main" val="4271879865"/>
                  </a:ext>
                </a:extLst>
              </a:tr>
              <a:tr h="226695">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200" u="none" strike="noStrike" dirty="0">
                          <a:effectLst/>
                        </a:rPr>
                        <a:t>Interpretation</a:t>
                      </a:r>
                      <a:endParaRPr lang="en-GB" sz="1200" b="0" i="0" u="none" strike="noStrike" dirty="0">
                        <a:solidFill>
                          <a:srgbClr val="000000"/>
                        </a:solidFill>
                        <a:effectLst/>
                        <a:latin typeface="Calibri" panose="020F0502020204030204" pitchFamily="34" charset="0"/>
                      </a:endParaRPr>
                    </a:p>
                  </a:txBody>
                  <a:tcPr marL="9525" marR="9525" marT="9525" marB="0" anchor="ctr">
                    <a:solidFill>
                      <a:schemeClr val="bg1"/>
                    </a:solidFill>
                  </a:tcPr>
                </a:tc>
                <a:extLst>
                  <a:ext uri="{0D108BD9-81ED-4DB2-BD59-A6C34878D82A}">
                    <a16:rowId xmlns:a16="http://schemas.microsoft.com/office/drawing/2014/main" val="2601610904"/>
                  </a:ext>
                </a:extLst>
              </a:tr>
              <a:tr h="226695">
                <a:tc>
                  <a:txBody>
                    <a:bodyPr/>
                    <a:lstStyle/>
                    <a:p>
                      <a:pPr algn="ctr" fontAlgn="ctr"/>
                      <a:r>
                        <a:rPr lang="en-GB" sz="1200" b="0" i="0" u="none" strike="noStrike" dirty="0">
                          <a:solidFill>
                            <a:srgbClr val="000000"/>
                          </a:solidFill>
                          <a:effectLst/>
                          <a:latin typeface="Calibri" panose="020F0502020204030204" pitchFamily="34" charset="0"/>
                        </a:rPr>
                        <a:t>Audience Awareness</a:t>
                      </a:r>
                    </a:p>
                  </a:txBody>
                  <a:tcPr marL="9525" marR="9525" marT="9525" marB="0" anchor="ctr">
                    <a:solidFill>
                      <a:schemeClr val="bg1"/>
                    </a:solidFill>
                  </a:tcPr>
                </a:tc>
                <a:extLst>
                  <a:ext uri="{0D108BD9-81ED-4DB2-BD59-A6C34878D82A}">
                    <a16:rowId xmlns:a16="http://schemas.microsoft.com/office/drawing/2014/main" val="2319101726"/>
                  </a:ext>
                </a:extLst>
              </a:tr>
              <a:tr h="226695">
                <a:tc>
                  <a:txBody>
                    <a:bodyPr/>
                    <a:lstStyle/>
                    <a:p>
                      <a:pPr algn="ctr" fontAlgn="ctr"/>
                      <a:r>
                        <a:rPr lang="en-GB" sz="1200" b="0" i="0" u="none" strike="noStrike" dirty="0">
                          <a:solidFill>
                            <a:srgbClr val="000000"/>
                          </a:solidFill>
                          <a:effectLst/>
                          <a:latin typeface="Calibri" panose="020F0502020204030204" pitchFamily="34" charset="0"/>
                        </a:rPr>
                        <a:t>Voice and Speech</a:t>
                      </a:r>
                    </a:p>
                  </a:txBody>
                  <a:tcPr marL="9525" marR="9525" marT="9525" marB="0" anchor="ctr">
                    <a:solidFill>
                      <a:schemeClr val="bg1"/>
                    </a:solidFill>
                  </a:tcPr>
                </a:tc>
                <a:extLst>
                  <a:ext uri="{0D108BD9-81ED-4DB2-BD59-A6C34878D82A}">
                    <a16:rowId xmlns:a16="http://schemas.microsoft.com/office/drawing/2014/main" val="1490767460"/>
                  </a:ext>
                </a:extLst>
              </a:tr>
            </a:tbl>
          </a:graphicData>
        </a:graphic>
      </p:graphicFrame>
      <p:graphicFrame>
        <p:nvGraphicFramePr>
          <p:cNvPr id="10" name="Table 9">
            <a:extLst>
              <a:ext uri="{FF2B5EF4-FFF2-40B4-BE49-F238E27FC236}">
                <a16:creationId xmlns:a16="http://schemas.microsoft.com/office/drawing/2014/main" id="{57771F0F-15F6-4574-9CE3-18C3B0D14C71}"/>
              </a:ext>
            </a:extLst>
          </p:cNvPr>
          <p:cNvGraphicFramePr>
            <a:graphicFrameLocks noGrp="1"/>
          </p:cNvGraphicFramePr>
          <p:nvPr>
            <p:extLst>
              <p:ext uri="{D42A27DB-BD31-4B8C-83A1-F6EECF244321}">
                <p14:modId xmlns:p14="http://schemas.microsoft.com/office/powerpoint/2010/main" val="2406537262"/>
              </p:ext>
            </p:extLst>
          </p:nvPr>
        </p:nvGraphicFramePr>
        <p:xfrm>
          <a:off x="5672708" y="4070184"/>
          <a:ext cx="3167162" cy="874798"/>
        </p:xfrm>
        <a:graphic>
          <a:graphicData uri="http://schemas.openxmlformats.org/drawingml/2006/table">
            <a:tbl>
              <a:tblPr firstRow="1" firstCol="1" bandRow="1">
                <a:tableStyleId>{5940675A-B579-460E-94D1-54222C63F5DA}</a:tableStyleId>
              </a:tblPr>
              <a:tblGrid>
                <a:gridCol w="360040">
                  <a:extLst>
                    <a:ext uri="{9D8B030D-6E8A-4147-A177-3AD203B41FA5}">
                      <a16:colId xmlns:a16="http://schemas.microsoft.com/office/drawing/2014/main" val="3665272616"/>
                    </a:ext>
                  </a:extLst>
                </a:gridCol>
                <a:gridCol w="2807122">
                  <a:extLst>
                    <a:ext uri="{9D8B030D-6E8A-4147-A177-3AD203B41FA5}">
                      <a16:colId xmlns:a16="http://schemas.microsoft.com/office/drawing/2014/main" val="277346759"/>
                    </a:ext>
                  </a:extLst>
                </a:gridCol>
              </a:tblGrid>
              <a:tr h="874798">
                <a:tc>
                  <a:txBody>
                    <a:bodyPr/>
                    <a:lstStyle/>
                    <a:p>
                      <a:pPr algn="ctr" eaLnBrk="0" fontAlgn="base" hangingPunct="0">
                        <a:lnSpc>
                          <a:spcPct val="115000"/>
                        </a:lnSpc>
                      </a:pPr>
                      <a:r>
                        <a:rPr lang="en-GB" sz="1100" dirty="0">
                          <a:effectLst/>
                          <a:latin typeface="Calibri" panose="020F0502020204030204" pitchFamily="34" charset="0"/>
                          <a:ea typeface="Calibri" panose="020F0502020204030204" pitchFamily="34" charset="0"/>
                          <a:cs typeface="Times New Roman" panose="02020603050405020304" pitchFamily="18" charset="0"/>
                        </a:rPr>
                        <a:t>LO2</a:t>
                      </a:r>
                    </a:p>
                  </a:txBody>
                  <a:tcPr marL="68580" marR="68580" marT="0" marB="0" anchor="ctr">
                    <a:solidFill>
                      <a:srgbClr val="FBD109"/>
                    </a:solidFill>
                  </a:tcPr>
                </a:tc>
                <a:tc>
                  <a:txBody>
                    <a:bodyPr/>
                    <a:lstStyle/>
                    <a:p>
                      <a:pPr algn="l" eaLnBrk="0" fontAlgn="base" hangingPunct="0">
                        <a:lnSpc>
                          <a:spcPct val="115000"/>
                        </a:lnSpc>
                        <a:spcAft>
                          <a:spcPts val="0"/>
                        </a:spcAft>
                      </a:pPr>
                      <a:r>
                        <a:rPr lang="en-GB" sz="1200" dirty="0">
                          <a:effectLst/>
                        </a:rPr>
                        <a:t>Speak a piece of published, creative English from memory.</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FBD109">
                        <a:alpha val="50000"/>
                      </a:srgbClr>
                    </a:solidFill>
                  </a:tcPr>
                </a:tc>
                <a:extLst>
                  <a:ext uri="{0D108BD9-81ED-4DB2-BD59-A6C34878D82A}">
                    <a16:rowId xmlns:a16="http://schemas.microsoft.com/office/drawing/2014/main" val="1681899057"/>
                  </a:ext>
                </a:extLst>
              </a:tr>
            </a:tbl>
          </a:graphicData>
        </a:graphic>
      </p:graphicFrame>
      <p:sp>
        <p:nvSpPr>
          <p:cNvPr id="11" name="TextBox 10">
            <a:extLst>
              <a:ext uri="{FF2B5EF4-FFF2-40B4-BE49-F238E27FC236}">
                <a16:creationId xmlns:a16="http://schemas.microsoft.com/office/drawing/2014/main" id="{9185C076-9064-4386-8605-4BBB79C6DCA2}"/>
              </a:ext>
            </a:extLst>
          </p:cNvPr>
          <p:cNvSpPr txBox="1"/>
          <p:nvPr/>
        </p:nvSpPr>
        <p:spPr>
          <a:xfrm>
            <a:off x="3911473" y="1673807"/>
            <a:ext cx="4572000" cy="369332"/>
          </a:xfrm>
          <a:prstGeom prst="rect">
            <a:avLst/>
          </a:prstGeom>
          <a:noFill/>
        </p:spPr>
        <p:txBody>
          <a:bodyPr wrap="square">
            <a:spAutoFit/>
          </a:bodyPr>
          <a:lstStyle/>
          <a:p>
            <a:pPr lvl="0" algn="r">
              <a:spcAft>
                <a:spcPts val="600"/>
              </a:spcAft>
            </a:pPr>
            <a:r>
              <a:rPr lang="en-GB" sz="1800" b="1" i="1" dirty="0"/>
              <a:t>You will be assessed on:</a:t>
            </a:r>
          </a:p>
        </p:txBody>
      </p:sp>
      <p:sp>
        <p:nvSpPr>
          <p:cNvPr id="12" name="TextBox 11"/>
          <p:cNvSpPr txBox="1"/>
          <p:nvPr/>
        </p:nvSpPr>
        <p:spPr>
          <a:xfrm>
            <a:off x="323879" y="1483261"/>
            <a:ext cx="5173981" cy="4985980"/>
          </a:xfrm>
          <a:prstGeom prst="rect">
            <a:avLst/>
          </a:prstGeom>
          <a:noFill/>
        </p:spPr>
        <p:txBody>
          <a:bodyPr wrap="square" rtlCol="0">
            <a:spAutoFit/>
          </a:bodyPr>
          <a:lstStyle/>
          <a:p>
            <a:pPr lvl="0">
              <a:spcAft>
                <a:spcPts val="600"/>
              </a:spcAft>
            </a:pPr>
            <a:r>
              <a:rPr lang="en-GB" sz="1600" b="1" i="1" dirty="0">
                <a:solidFill>
                  <a:srgbClr val="E7141C"/>
                </a:solidFill>
              </a:rPr>
              <a:t>Introduce and present your memorised choice, sharing the content with the group and the assessor. </a:t>
            </a:r>
          </a:p>
          <a:p>
            <a:pPr>
              <a:spcAft>
                <a:spcPts val="600"/>
              </a:spcAft>
            </a:pPr>
            <a:r>
              <a:rPr lang="en-GB" sz="1600" b="1" i="1" dirty="0"/>
              <a:t>During your preparation and delivery of this section, you will:</a:t>
            </a:r>
          </a:p>
          <a:p>
            <a:pPr marL="171450" lvl="0" indent="-171450" algn="just">
              <a:spcAft>
                <a:spcPts val="600"/>
              </a:spcAft>
              <a:buSzPts val="1100"/>
              <a:buFont typeface="Arial" panose="020B0604020202020204" pitchFamily="34" charset="0"/>
              <a:buChar char="•"/>
            </a:pPr>
            <a:r>
              <a:rPr lang="en-GB" sz="1200" dirty="0">
                <a:solidFill>
                  <a:srgbClr val="000000"/>
                </a:solidFill>
                <a:ea typeface="Calibri" panose="020F0502020204030204" pitchFamily="34" charset="0"/>
                <a:cs typeface="Times New Roman" panose="02020603050405020304" pitchFamily="18" charset="0"/>
              </a:rPr>
              <a:t>Express emotion through another’s words, connect and empathise.</a:t>
            </a:r>
          </a:p>
          <a:p>
            <a:pPr marL="171450" lvl="0" indent="-171450" algn="just">
              <a:spcAft>
                <a:spcPts val="600"/>
              </a:spcAft>
              <a:buSzPts val="1100"/>
              <a:buFont typeface="Arial" panose="020B0604020202020204" pitchFamily="34" charset="0"/>
              <a:buChar char="•"/>
            </a:pPr>
            <a:r>
              <a:rPr lang="en-GB" sz="1200" dirty="0">
                <a:solidFill>
                  <a:srgbClr val="000000"/>
                </a:solidFill>
                <a:ea typeface="Calibri" panose="020F0502020204030204" pitchFamily="34" charset="0"/>
                <a:cs typeface="Times New Roman" panose="02020603050405020304" pitchFamily="18" charset="0"/>
              </a:rPr>
              <a:t>Explore different forms of creative language.</a:t>
            </a:r>
          </a:p>
          <a:p>
            <a:pPr marL="171450" lvl="0" indent="-171450" algn="just">
              <a:spcAft>
                <a:spcPts val="600"/>
              </a:spcAft>
              <a:buSzPts val="1100"/>
              <a:buFont typeface="Arial" panose="020B0604020202020204" pitchFamily="34" charset="0"/>
              <a:buChar char="•"/>
            </a:pPr>
            <a:r>
              <a:rPr lang="en-GB" sz="1200" dirty="0">
                <a:solidFill>
                  <a:srgbClr val="000000"/>
                </a:solidFill>
                <a:ea typeface="Calibri" panose="020F0502020204030204" pitchFamily="34" charset="0"/>
                <a:cs typeface="Times New Roman" panose="02020603050405020304" pitchFamily="18" charset="0"/>
              </a:rPr>
              <a:t>Practise memory and recall techniques.</a:t>
            </a:r>
          </a:p>
          <a:p>
            <a:pPr marL="171450" lvl="0" indent="-171450" algn="just">
              <a:spcAft>
                <a:spcPts val="600"/>
              </a:spcAft>
              <a:buSzPts val="1100"/>
              <a:buFont typeface="Arial" panose="020B0604020202020204" pitchFamily="34" charset="0"/>
              <a:buChar char="•"/>
            </a:pPr>
            <a:r>
              <a:rPr lang="en-GB" sz="1200" dirty="0">
                <a:solidFill>
                  <a:srgbClr val="000000"/>
                </a:solidFill>
                <a:ea typeface="Calibri" panose="020F0502020204030204" pitchFamily="34" charset="0"/>
                <a:cs typeface="Times New Roman" panose="02020603050405020304" pitchFamily="18" charset="0"/>
              </a:rPr>
              <a:t>Develop vocabulary through committing poetry to memory.</a:t>
            </a:r>
          </a:p>
          <a:p>
            <a:pPr marL="171450" lvl="0" indent="-171450" algn="just">
              <a:spcAft>
                <a:spcPts val="600"/>
              </a:spcAft>
              <a:buSzPts val="1100"/>
              <a:buFont typeface="Arial" panose="020B0604020202020204" pitchFamily="34" charset="0"/>
              <a:buChar char="•"/>
            </a:pPr>
            <a:r>
              <a:rPr lang="en-GB" sz="1200" dirty="0">
                <a:solidFill>
                  <a:srgbClr val="000000"/>
                </a:solidFill>
                <a:ea typeface="Calibri" panose="020F0502020204030204" pitchFamily="34" charset="0"/>
                <a:cs typeface="Times New Roman" panose="02020603050405020304" pitchFamily="18" charset="0"/>
              </a:rPr>
              <a:t>Speak poetry from memory, allowing learners to focus on the rhythm, cadence, and subtleties of language.</a:t>
            </a:r>
            <a:endParaRPr lang="en-GB" sz="1600" dirty="0">
              <a:solidFill>
                <a:srgbClr val="000000"/>
              </a:solidFill>
              <a:ea typeface="Calibri" panose="020F0502020204030204" pitchFamily="34" charset="0"/>
              <a:cs typeface="Times New Roman" panose="02020603050405020304" pitchFamily="18" charset="0"/>
            </a:endParaRPr>
          </a:p>
          <a:p>
            <a:pPr lvl="0" algn="just">
              <a:spcAft>
                <a:spcPts val="600"/>
              </a:spcAft>
              <a:buSzPts val="1100"/>
            </a:pPr>
            <a:r>
              <a:rPr lang="en-GB" sz="1600" b="1" i="1" dirty="0">
                <a:solidFill>
                  <a:srgbClr val="000000"/>
                </a:solidFill>
                <a:ea typeface="Calibri" panose="020F0502020204030204" pitchFamily="34" charset="0"/>
                <a:cs typeface="Times New Roman" panose="02020603050405020304" pitchFamily="18" charset="0"/>
              </a:rPr>
              <a:t>Research shows that memorising poetry can help you to:</a:t>
            </a:r>
          </a:p>
          <a:p>
            <a:pPr marL="171450" lvl="0" indent="-171450" algn="just">
              <a:spcAft>
                <a:spcPts val="600"/>
              </a:spcAft>
              <a:buSzPts val="1100"/>
              <a:buFont typeface="Arial" panose="020B0604020202020204" pitchFamily="34" charset="0"/>
              <a:buChar char="•"/>
            </a:pPr>
            <a:r>
              <a:rPr lang="en-GB" sz="1200" dirty="0">
                <a:solidFill>
                  <a:srgbClr val="000000"/>
                </a:solidFill>
                <a:ea typeface="Calibri" panose="020F0502020204030204" pitchFamily="34" charset="0"/>
                <a:cs typeface="Times New Roman" panose="02020603050405020304" pitchFamily="18" charset="0"/>
              </a:rPr>
              <a:t>provide comfort in tough times;</a:t>
            </a:r>
          </a:p>
          <a:p>
            <a:pPr marL="171450" lvl="0" indent="-171450" algn="just">
              <a:spcAft>
                <a:spcPts val="600"/>
              </a:spcAft>
              <a:buSzPts val="1100"/>
              <a:buFont typeface="Arial" panose="020B0604020202020204" pitchFamily="34" charset="0"/>
              <a:buChar char="•"/>
            </a:pPr>
            <a:r>
              <a:rPr lang="en-GB" sz="1200" dirty="0">
                <a:solidFill>
                  <a:srgbClr val="000000"/>
                </a:solidFill>
                <a:ea typeface="Calibri" panose="020F0502020204030204" pitchFamily="34" charset="0"/>
                <a:cs typeface="Times New Roman" panose="02020603050405020304" pitchFamily="18" charset="0"/>
              </a:rPr>
              <a:t>appreciate and understand poetry;</a:t>
            </a:r>
          </a:p>
          <a:p>
            <a:pPr marL="171450" lvl="0" indent="-171450" algn="just">
              <a:spcAft>
                <a:spcPts val="600"/>
              </a:spcAft>
              <a:buSzPts val="1100"/>
              <a:buFont typeface="Arial" panose="020B0604020202020204" pitchFamily="34" charset="0"/>
              <a:buChar char="•"/>
            </a:pPr>
            <a:r>
              <a:rPr lang="en-GB" sz="1200" dirty="0">
                <a:solidFill>
                  <a:srgbClr val="000000"/>
                </a:solidFill>
                <a:ea typeface="Calibri" panose="020F0502020204030204" pitchFamily="34" charset="0"/>
                <a:cs typeface="Times New Roman" panose="02020603050405020304" pitchFamily="18" charset="0"/>
              </a:rPr>
              <a:t>make sense of life;</a:t>
            </a:r>
          </a:p>
          <a:p>
            <a:pPr marL="171450" lvl="0" indent="-171450" algn="just">
              <a:spcAft>
                <a:spcPts val="600"/>
              </a:spcAft>
              <a:buSzPts val="1100"/>
              <a:buFont typeface="Arial" panose="020B0604020202020204" pitchFamily="34" charset="0"/>
              <a:buChar char="•"/>
            </a:pPr>
            <a:r>
              <a:rPr lang="en-GB" sz="1200" dirty="0">
                <a:solidFill>
                  <a:srgbClr val="000000"/>
                </a:solidFill>
                <a:ea typeface="Calibri" panose="020F0502020204030204" pitchFamily="34" charset="0"/>
                <a:cs typeface="Times New Roman" panose="02020603050405020304" pitchFamily="18" charset="0"/>
              </a:rPr>
              <a:t>make connections between things;</a:t>
            </a:r>
          </a:p>
          <a:p>
            <a:pPr marL="171450" lvl="0" indent="-171450" algn="just">
              <a:spcAft>
                <a:spcPts val="600"/>
              </a:spcAft>
              <a:buSzPts val="1100"/>
              <a:buFont typeface="Arial" panose="020B0604020202020204" pitchFamily="34" charset="0"/>
              <a:buChar char="•"/>
            </a:pPr>
            <a:r>
              <a:rPr lang="en-GB" sz="1200" dirty="0">
                <a:solidFill>
                  <a:srgbClr val="000000"/>
                </a:solidFill>
                <a:ea typeface="Calibri" panose="020F0502020204030204" pitchFamily="34" charset="0"/>
                <a:cs typeface="Times New Roman" panose="02020603050405020304" pitchFamily="18" charset="0"/>
              </a:rPr>
              <a:t>increase confidence in memory;</a:t>
            </a:r>
          </a:p>
          <a:p>
            <a:pPr marL="171450" lvl="0" indent="-171450" algn="just">
              <a:spcAft>
                <a:spcPts val="600"/>
              </a:spcAft>
              <a:buSzPts val="1100"/>
              <a:buFont typeface="Arial" panose="020B0604020202020204" pitchFamily="34" charset="0"/>
              <a:buChar char="•"/>
            </a:pPr>
            <a:r>
              <a:rPr lang="en-GB" sz="1200" dirty="0">
                <a:solidFill>
                  <a:srgbClr val="000000"/>
                </a:solidFill>
                <a:ea typeface="Calibri" panose="020F0502020204030204" pitchFamily="34" charset="0"/>
                <a:cs typeface="Times New Roman" panose="02020603050405020304" pitchFamily="18" charset="0"/>
              </a:rPr>
              <a:t>be able to express ideas.</a:t>
            </a:r>
          </a:p>
          <a:p>
            <a:pPr lvl="0" algn="r">
              <a:buSzPts val="1100"/>
            </a:pPr>
            <a:r>
              <a:rPr lang="en-GB" sz="1200" dirty="0">
                <a:solidFill>
                  <a:srgbClr val="000000"/>
                </a:solidFill>
                <a:ea typeface="Calibri" panose="020F0502020204030204" pitchFamily="34" charset="0"/>
                <a:cs typeface="Times New Roman" panose="02020603050405020304" pitchFamily="18" charset="0"/>
                <a:hlinkClick r:id="rId2"/>
              </a:rPr>
              <a:t>(The Poetry and Memory Project, University of Cambridge)</a:t>
            </a:r>
            <a:endParaRPr lang="en-GB" sz="1200" dirty="0">
              <a:solidFill>
                <a:srgbClr val="000000"/>
              </a:solidFill>
              <a:ea typeface="Calibri" panose="020F0502020204030204" pitchFamily="34" charset="0"/>
              <a:cs typeface="Times New Roman" panose="02020603050405020304" pitchFamily="18" charset="0"/>
            </a:endParaRPr>
          </a:p>
          <a:p>
            <a:pPr lvl="0">
              <a:spcAft>
                <a:spcPts val="600"/>
              </a:spcAft>
            </a:pPr>
            <a:endParaRPr lang="en-GB" sz="1200" b="1" i="1" dirty="0">
              <a:solidFill>
                <a:srgbClr val="E7141C"/>
              </a:solidFill>
            </a:endParaRPr>
          </a:p>
        </p:txBody>
      </p:sp>
      <p:pic>
        <p:nvPicPr>
          <p:cNvPr id="7" name="Picture 6" descr="A black x on a white background&#10;&#10;Description automatically generated">
            <a:extLst>
              <a:ext uri="{FF2B5EF4-FFF2-40B4-BE49-F238E27FC236}">
                <a16:creationId xmlns:a16="http://schemas.microsoft.com/office/drawing/2014/main" id="{5310EADB-7BC9-215F-7A37-334AD464FD04}"/>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57996" y="6255589"/>
            <a:ext cx="486743" cy="527403"/>
          </a:xfrm>
          <a:prstGeom prst="rect">
            <a:avLst/>
          </a:prstGeom>
        </p:spPr>
      </p:pic>
    </p:spTree>
    <p:extLst>
      <p:ext uri="{BB962C8B-B14F-4D97-AF65-F5344CB8AC3E}">
        <p14:creationId xmlns:p14="http://schemas.microsoft.com/office/powerpoint/2010/main" val="7750566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016574"/>
            <a:ext cx="7886700" cy="1325563"/>
          </a:xfrm>
        </p:spPr>
        <p:txBody>
          <a:bodyPr/>
          <a:lstStyle/>
          <a:p>
            <a:r>
              <a:rPr lang="en-US" b="1" i="1" dirty="0">
                <a:latin typeface="+mn-lt"/>
              </a:rPr>
              <a:t>Section 3</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1475656" y="6356351"/>
            <a:ext cx="5328592" cy="365125"/>
          </a:xfrm>
        </p:spPr>
        <p:txBody>
          <a:bodyPr/>
          <a:lstStyle/>
          <a:p>
            <a:r>
              <a:rPr lang="en-US" dirty="0" smtClean="0"/>
              <a:t>ESB-RES-C170 </a:t>
            </a:r>
          </a:p>
          <a:p>
            <a:r>
              <a:rPr lang="en-US" dirty="0" smtClean="0"/>
              <a:t>L1G2-Speech to Connect-1.1-PPT-Introduction to ESB (International) Level 1 Award in Speech (Grade 2)</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8</a:t>
            </a:fld>
            <a:endParaRPr lang="en-GB"/>
          </a:p>
        </p:txBody>
      </p:sp>
      <p:sp>
        <p:nvSpPr>
          <p:cNvPr id="6" name="Rectangle 5"/>
          <p:cNvSpPr/>
          <p:nvPr/>
        </p:nvSpPr>
        <p:spPr>
          <a:xfrm>
            <a:off x="323528" y="1971743"/>
            <a:ext cx="8424936" cy="338554"/>
          </a:xfrm>
          <a:prstGeom prst="rect">
            <a:avLst/>
          </a:prstGeom>
        </p:spPr>
        <p:txBody>
          <a:bodyPr wrap="square">
            <a:spAutoFit/>
          </a:bodyPr>
          <a:lstStyle/>
          <a:p>
            <a:pPr>
              <a:spcAft>
                <a:spcPts val="600"/>
              </a:spcAft>
            </a:pPr>
            <a:r>
              <a:rPr lang="en-GB" sz="1600" b="1" i="1" dirty="0">
                <a:solidFill>
                  <a:srgbClr val="E7141C"/>
                </a:solidFill>
              </a:rPr>
              <a:t>Introduce your choice of book and then read aloud an extract for the group and the assessor. </a:t>
            </a:r>
          </a:p>
        </p:txBody>
      </p:sp>
      <p:sp>
        <p:nvSpPr>
          <p:cNvPr id="7" name="Rectangle 6"/>
          <p:cNvSpPr/>
          <p:nvPr/>
        </p:nvSpPr>
        <p:spPr>
          <a:xfrm>
            <a:off x="323528" y="2556518"/>
            <a:ext cx="4896544" cy="2970044"/>
          </a:xfrm>
          <a:prstGeom prst="rect">
            <a:avLst/>
          </a:prstGeom>
        </p:spPr>
        <p:txBody>
          <a:bodyPr wrap="square">
            <a:spAutoFit/>
          </a:bodyPr>
          <a:lstStyle/>
          <a:p>
            <a:pPr>
              <a:spcAft>
                <a:spcPts val="600"/>
              </a:spcAft>
            </a:pPr>
            <a:r>
              <a:rPr lang="en-GB" b="1" i="1" dirty="0"/>
              <a:t>During your preparation and delivery of this section, you will:</a:t>
            </a:r>
          </a:p>
          <a:p>
            <a:pPr marL="285750" lvl="0" indent="-285750">
              <a:spcAft>
                <a:spcPts val="600"/>
              </a:spcAft>
              <a:buFont typeface="Arial" panose="020B0604020202020204" pitchFamily="34" charset="0"/>
              <a:buChar char="•"/>
            </a:pPr>
            <a:r>
              <a:rPr lang="en-GB" sz="1400" dirty="0"/>
              <a:t>Be encouraged to read for pleasure.</a:t>
            </a:r>
          </a:p>
          <a:p>
            <a:pPr marL="285750" lvl="0" indent="-285750">
              <a:spcAft>
                <a:spcPts val="600"/>
              </a:spcAft>
              <a:buFont typeface="Arial" panose="020B0604020202020204" pitchFamily="34" charset="0"/>
              <a:buChar char="•"/>
            </a:pPr>
            <a:r>
              <a:rPr lang="en-GB" sz="1400" dirty="0"/>
              <a:t>Be exposed to a range of literature through your peers’ choices.</a:t>
            </a:r>
          </a:p>
          <a:p>
            <a:pPr marL="285750" lvl="0" indent="-285750">
              <a:spcAft>
                <a:spcPts val="600"/>
              </a:spcAft>
              <a:buFont typeface="Arial" panose="020B0604020202020204" pitchFamily="34" charset="0"/>
              <a:buChar char="•"/>
            </a:pPr>
            <a:r>
              <a:rPr lang="en-GB" sz="1400" dirty="0"/>
              <a:t>Have discussions centred around reading and the enjoyment of reading.</a:t>
            </a:r>
          </a:p>
          <a:p>
            <a:pPr marL="285750" lvl="0" indent="-285750">
              <a:spcAft>
                <a:spcPts val="600"/>
              </a:spcAft>
              <a:buFont typeface="Arial" panose="020B0604020202020204" pitchFamily="34" charset="0"/>
              <a:buChar char="•"/>
            </a:pPr>
            <a:r>
              <a:rPr lang="en-GB" sz="1400" dirty="0"/>
              <a:t>Rehearse a piece of text to be read aloud, build confidence, and develop a natural reading rhythm and fluency.</a:t>
            </a:r>
          </a:p>
          <a:p>
            <a:pPr marL="285750" lvl="0" indent="-285750">
              <a:spcAft>
                <a:spcPts val="600"/>
              </a:spcAft>
              <a:buFont typeface="Arial" panose="020B0604020202020204" pitchFamily="34" charset="0"/>
              <a:buChar char="•"/>
            </a:pPr>
            <a:r>
              <a:rPr lang="en-GB" sz="1400" dirty="0"/>
              <a:t>Be able to rehearse, practise and prepare a reading, which helps you to feel less anxious and more confident.</a:t>
            </a:r>
          </a:p>
        </p:txBody>
      </p:sp>
      <p:graphicFrame>
        <p:nvGraphicFramePr>
          <p:cNvPr id="8" name="Table 7"/>
          <p:cNvGraphicFramePr>
            <a:graphicFrameLocks noGrp="1"/>
          </p:cNvGraphicFramePr>
          <p:nvPr>
            <p:extLst>
              <p:ext uri="{D42A27DB-BD31-4B8C-83A1-F6EECF244321}">
                <p14:modId xmlns:p14="http://schemas.microsoft.com/office/powerpoint/2010/main" val="2480534828"/>
              </p:ext>
            </p:extLst>
          </p:nvPr>
        </p:nvGraphicFramePr>
        <p:xfrm>
          <a:off x="6033988" y="2540888"/>
          <a:ext cx="2260600" cy="960120"/>
        </p:xfrm>
        <a:graphic>
          <a:graphicData uri="http://schemas.openxmlformats.org/drawingml/2006/table">
            <a:tbl>
              <a:tblPr>
                <a:tableStyleId>{793D81CF-94F2-401A-BA57-92F5A7B2D0C5}</a:tableStyleId>
              </a:tblPr>
              <a:tblGrid>
                <a:gridCol w="2260600">
                  <a:extLst>
                    <a:ext uri="{9D8B030D-6E8A-4147-A177-3AD203B41FA5}">
                      <a16:colId xmlns:a16="http://schemas.microsoft.com/office/drawing/2014/main" val="2429677028"/>
                    </a:ext>
                  </a:extLst>
                </a:gridCol>
              </a:tblGrid>
              <a:tr h="240030">
                <a:tc>
                  <a:txBody>
                    <a:bodyPr/>
                    <a:lstStyle/>
                    <a:p>
                      <a:pPr algn="ctr" fontAlgn="ctr"/>
                      <a:r>
                        <a:rPr lang="en-GB" sz="1100" u="none" strike="noStrike" dirty="0">
                          <a:effectLst/>
                        </a:rPr>
                        <a:t>Commentary</a:t>
                      </a:r>
                      <a:endParaRPr lang="en-GB" sz="1100" b="0" i="0" u="none" strike="noStrike" dirty="0">
                        <a:solidFill>
                          <a:srgbClr val="000000"/>
                        </a:solidFill>
                        <a:effectLst/>
                        <a:latin typeface="Calibri" panose="020F0502020204030204" pitchFamily="34" charset="0"/>
                      </a:endParaRPr>
                    </a:p>
                  </a:txBody>
                  <a:tcPr marL="9525" marR="9525" marT="9525" marB="0" anchor="ctr">
                    <a:solidFill>
                      <a:schemeClr val="bg1"/>
                    </a:solidFill>
                  </a:tcPr>
                </a:tc>
                <a:extLst>
                  <a:ext uri="{0D108BD9-81ED-4DB2-BD59-A6C34878D82A}">
                    <a16:rowId xmlns:a16="http://schemas.microsoft.com/office/drawing/2014/main" val="4040600409"/>
                  </a:ext>
                </a:extLst>
              </a:tr>
              <a:tr h="240030">
                <a:tc>
                  <a:txBody>
                    <a:bodyPr/>
                    <a:lstStyle/>
                    <a:p>
                      <a:pPr algn="ctr" fontAlgn="ctr"/>
                      <a:r>
                        <a:rPr lang="en-GB" sz="1100" u="none" strike="noStrike" dirty="0">
                          <a:effectLst/>
                        </a:rPr>
                        <a:t>Voice and Speech</a:t>
                      </a:r>
                      <a:endParaRPr lang="en-GB" sz="1100" b="0" i="0" u="none" strike="noStrike" dirty="0">
                        <a:solidFill>
                          <a:srgbClr val="000000"/>
                        </a:solidFill>
                        <a:effectLst/>
                        <a:latin typeface="Calibri" panose="020F0502020204030204" pitchFamily="34" charset="0"/>
                      </a:endParaRPr>
                    </a:p>
                  </a:txBody>
                  <a:tcPr marL="9525" marR="9525" marT="9525" marB="0" anchor="ctr">
                    <a:solidFill>
                      <a:schemeClr val="bg1"/>
                    </a:solidFill>
                  </a:tcPr>
                </a:tc>
                <a:extLst>
                  <a:ext uri="{0D108BD9-81ED-4DB2-BD59-A6C34878D82A}">
                    <a16:rowId xmlns:a16="http://schemas.microsoft.com/office/drawing/2014/main" val="3478653299"/>
                  </a:ext>
                </a:extLst>
              </a:tr>
              <a:tr h="240030">
                <a:tc>
                  <a:txBody>
                    <a:bodyPr/>
                    <a:lstStyle/>
                    <a:p>
                      <a:pPr algn="ctr" fontAlgn="ctr"/>
                      <a:r>
                        <a:rPr lang="en-GB" sz="1100" u="none" strike="noStrike" dirty="0">
                          <a:effectLst/>
                        </a:rPr>
                        <a:t>Style</a:t>
                      </a:r>
                      <a:endParaRPr lang="en-GB"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376878556"/>
                  </a:ext>
                </a:extLst>
              </a:tr>
              <a:tr h="240030">
                <a:tc>
                  <a:txBody>
                    <a:bodyPr/>
                    <a:lstStyle/>
                    <a:p>
                      <a:pPr algn="ctr" fontAlgn="ctr"/>
                      <a:r>
                        <a:rPr lang="en-GB" sz="1100" u="none" strike="noStrike" dirty="0">
                          <a:effectLst/>
                        </a:rPr>
                        <a:t>Audience Awareness</a:t>
                      </a:r>
                      <a:endParaRPr lang="en-GB"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27134229"/>
                  </a:ext>
                </a:extLst>
              </a:tr>
            </a:tbl>
          </a:graphicData>
        </a:graphic>
      </p:graphicFrame>
      <p:graphicFrame>
        <p:nvGraphicFramePr>
          <p:cNvPr id="10" name="Table 9">
            <a:extLst>
              <a:ext uri="{FF2B5EF4-FFF2-40B4-BE49-F238E27FC236}">
                <a16:creationId xmlns:a16="http://schemas.microsoft.com/office/drawing/2014/main" id="{1FBFECE2-194C-4937-BE7E-75897B781EFB}"/>
              </a:ext>
            </a:extLst>
          </p:cNvPr>
          <p:cNvGraphicFramePr>
            <a:graphicFrameLocks noGrp="1"/>
          </p:cNvGraphicFramePr>
          <p:nvPr>
            <p:extLst>
              <p:ext uri="{D42A27DB-BD31-4B8C-83A1-F6EECF244321}">
                <p14:modId xmlns:p14="http://schemas.microsoft.com/office/powerpoint/2010/main" val="625401010"/>
              </p:ext>
            </p:extLst>
          </p:nvPr>
        </p:nvGraphicFramePr>
        <p:xfrm>
          <a:off x="5724128" y="3789040"/>
          <a:ext cx="3096344" cy="1152128"/>
        </p:xfrm>
        <a:graphic>
          <a:graphicData uri="http://schemas.openxmlformats.org/drawingml/2006/table">
            <a:tbl>
              <a:tblPr firstRow="1" firstCol="1" bandRow="1">
                <a:tableStyleId>{5940675A-B579-460E-94D1-54222C63F5DA}</a:tableStyleId>
              </a:tblPr>
              <a:tblGrid>
                <a:gridCol w="411607">
                  <a:extLst>
                    <a:ext uri="{9D8B030D-6E8A-4147-A177-3AD203B41FA5}">
                      <a16:colId xmlns:a16="http://schemas.microsoft.com/office/drawing/2014/main" val="3665272616"/>
                    </a:ext>
                  </a:extLst>
                </a:gridCol>
                <a:gridCol w="2684737">
                  <a:extLst>
                    <a:ext uri="{9D8B030D-6E8A-4147-A177-3AD203B41FA5}">
                      <a16:colId xmlns:a16="http://schemas.microsoft.com/office/drawing/2014/main" val="277346759"/>
                    </a:ext>
                  </a:extLst>
                </a:gridCol>
              </a:tblGrid>
              <a:tr h="1152128">
                <a:tc>
                  <a:txBody>
                    <a:bodyPr/>
                    <a:lstStyle/>
                    <a:p>
                      <a:pPr algn="ctr" eaLnBrk="0" fontAlgn="base" hangingPunct="0">
                        <a:lnSpc>
                          <a:spcPct val="115000"/>
                        </a:lnSpc>
                      </a:pPr>
                      <a:r>
                        <a:rPr lang="en-GB" sz="1200" dirty="0">
                          <a:effectLst/>
                          <a:latin typeface="+mn-lt"/>
                          <a:ea typeface="Calibri" panose="020F0502020204030204" pitchFamily="34" charset="0"/>
                          <a:cs typeface="Times New Roman" panose="02020603050405020304" pitchFamily="18" charset="0"/>
                        </a:rPr>
                        <a:t>LO3</a:t>
                      </a:r>
                    </a:p>
                  </a:txBody>
                  <a:tcPr marL="68580" marR="68580" marT="0" marB="0" anchor="ctr">
                    <a:solidFill>
                      <a:srgbClr val="C2D821"/>
                    </a:solidFill>
                  </a:tcPr>
                </a:tc>
                <a:tc>
                  <a:txBody>
                    <a:bodyPr/>
                    <a:lstStyle/>
                    <a:p>
                      <a:pPr algn="l" eaLnBrk="0" fontAlgn="base" hangingPunct="0">
                        <a:lnSpc>
                          <a:spcPct val="115000"/>
                        </a:lnSpc>
                        <a:spcAft>
                          <a:spcPts val="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Read out a passage taken from 12-13</a:t>
                      </a:r>
                    </a:p>
                    <a:p>
                      <a:pPr algn="l" eaLnBrk="0" fontAlgn="base" hangingPunct="0">
                        <a:lnSpc>
                          <a:spcPct val="115000"/>
                        </a:lnSpc>
                        <a:spcAft>
                          <a:spcPts val="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prepared pages of a chosen book.</a:t>
                      </a:r>
                    </a:p>
                  </a:txBody>
                  <a:tcPr marL="51145" marR="51145" marT="0" marB="0" anchor="ctr">
                    <a:solidFill>
                      <a:srgbClr val="C2D821">
                        <a:alpha val="50000"/>
                      </a:srgbClr>
                    </a:solidFill>
                  </a:tcPr>
                </a:tc>
                <a:extLst>
                  <a:ext uri="{0D108BD9-81ED-4DB2-BD59-A6C34878D82A}">
                    <a16:rowId xmlns:a16="http://schemas.microsoft.com/office/drawing/2014/main" val="1681899057"/>
                  </a:ext>
                </a:extLst>
              </a:tr>
            </a:tbl>
          </a:graphicData>
        </a:graphic>
      </p:graphicFrame>
      <p:pic>
        <p:nvPicPr>
          <p:cNvPr id="11" name="Picture 10" descr="A black x on a white background&#10;&#10;Description automatically generated">
            <a:extLst>
              <a:ext uri="{FF2B5EF4-FFF2-40B4-BE49-F238E27FC236}">
                <a16:creationId xmlns:a16="http://schemas.microsoft.com/office/drawing/2014/main" id="{B0B4B74D-0A25-9AF4-4FC6-C2D80CBD5D75}"/>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57996" y="6255589"/>
            <a:ext cx="486743" cy="527403"/>
          </a:xfrm>
          <a:prstGeom prst="rect">
            <a:avLst/>
          </a:prstGeom>
        </p:spPr>
      </p:pic>
    </p:spTree>
    <p:extLst>
      <p:ext uri="{BB962C8B-B14F-4D97-AF65-F5344CB8AC3E}">
        <p14:creationId xmlns:p14="http://schemas.microsoft.com/office/powerpoint/2010/main" val="10941996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016574"/>
            <a:ext cx="7886700" cy="1325563"/>
          </a:xfrm>
        </p:spPr>
        <p:txBody>
          <a:bodyPr/>
          <a:lstStyle/>
          <a:p>
            <a:r>
              <a:rPr lang="en-US" b="1" i="1" dirty="0">
                <a:latin typeface="+mn-lt"/>
              </a:rPr>
              <a:t>Section 4</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1331640" y="6356351"/>
            <a:ext cx="5400600" cy="365125"/>
          </a:xfrm>
        </p:spPr>
        <p:txBody>
          <a:bodyPr/>
          <a:lstStyle/>
          <a:p>
            <a:r>
              <a:rPr lang="en-US" dirty="0" smtClean="0"/>
              <a:t>ESB-RES-C170 </a:t>
            </a:r>
          </a:p>
          <a:p>
            <a:r>
              <a:rPr lang="en-US" dirty="0" smtClean="0"/>
              <a:t>L1G2-Speech to Connect-1.1-PPT-Introduction to ESB (International) Level 1 Award in Speech (Grade 2)</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9</a:t>
            </a:fld>
            <a:endParaRPr lang="en-GB"/>
          </a:p>
        </p:txBody>
      </p:sp>
      <p:sp>
        <p:nvSpPr>
          <p:cNvPr id="6" name="Rectangle 5"/>
          <p:cNvSpPr/>
          <p:nvPr/>
        </p:nvSpPr>
        <p:spPr>
          <a:xfrm>
            <a:off x="323528" y="1971743"/>
            <a:ext cx="8424936" cy="661720"/>
          </a:xfrm>
          <a:prstGeom prst="rect">
            <a:avLst/>
          </a:prstGeom>
        </p:spPr>
        <p:txBody>
          <a:bodyPr wrap="square">
            <a:spAutoFit/>
          </a:bodyPr>
          <a:lstStyle/>
          <a:p>
            <a:pPr lvl="0">
              <a:spcAft>
                <a:spcPts val="600"/>
              </a:spcAft>
            </a:pPr>
            <a:r>
              <a:rPr lang="en-GB" sz="1600" b="1" i="1" dirty="0">
                <a:solidFill>
                  <a:srgbClr val="E7141C"/>
                </a:solidFill>
              </a:rPr>
              <a:t>Participate in a group discussion, joining in with comments and questions.</a:t>
            </a:r>
          </a:p>
          <a:p>
            <a:pPr>
              <a:spcAft>
                <a:spcPts val="600"/>
              </a:spcAft>
            </a:pPr>
            <a:r>
              <a:rPr lang="en-GB" sz="1600" b="1" i="1" dirty="0"/>
              <a:t>During your preparation for and participation in this section, you will:</a:t>
            </a:r>
            <a:r>
              <a:rPr lang="en-GB" sz="1600" b="1" i="1" dirty="0">
                <a:solidFill>
                  <a:srgbClr val="E7141C"/>
                </a:solidFill>
              </a:rPr>
              <a:t> </a:t>
            </a:r>
          </a:p>
        </p:txBody>
      </p:sp>
      <p:sp>
        <p:nvSpPr>
          <p:cNvPr id="7" name="Rectangle 6"/>
          <p:cNvSpPr/>
          <p:nvPr/>
        </p:nvSpPr>
        <p:spPr>
          <a:xfrm>
            <a:off x="323528" y="2852936"/>
            <a:ext cx="4896544" cy="1615827"/>
          </a:xfrm>
          <a:prstGeom prst="rect">
            <a:avLst/>
          </a:prstGeom>
        </p:spPr>
        <p:txBody>
          <a:bodyPr wrap="square">
            <a:spAutoFit/>
          </a:bodyPr>
          <a:lstStyle/>
          <a:p>
            <a:pPr marL="285750" lvl="0" indent="-285750">
              <a:spcAft>
                <a:spcPts val="600"/>
              </a:spcAft>
              <a:buFont typeface="Arial" panose="020B0604020202020204" pitchFamily="34" charset="0"/>
              <a:buChar char="•"/>
            </a:pPr>
            <a:r>
              <a:rPr lang="en-GB" sz="1400" dirty="0"/>
              <a:t>Develop higher-order questioning and thinking skills.</a:t>
            </a:r>
          </a:p>
          <a:p>
            <a:pPr marL="285750" lvl="0" indent="-285750">
              <a:spcAft>
                <a:spcPts val="600"/>
              </a:spcAft>
              <a:buFont typeface="Arial" panose="020B0604020202020204" pitchFamily="34" charset="0"/>
              <a:buChar char="•"/>
            </a:pPr>
            <a:r>
              <a:rPr lang="en-GB" sz="1400" dirty="0"/>
              <a:t>Learn more about peers and gain appreciation and respect for their points of view.</a:t>
            </a:r>
          </a:p>
          <a:p>
            <a:pPr marL="285750" lvl="0" indent="-285750">
              <a:spcAft>
                <a:spcPts val="600"/>
              </a:spcAft>
              <a:buFont typeface="Arial" panose="020B0604020202020204" pitchFamily="34" charset="0"/>
              <a:buChar char="•"/>
            </a:pPr>
            <a:r>
              <a:rPr lang="en-GB" sz="1400" dirty="0"/>
              <a:t>Build turn-taking and discussion skills.</a:t>
            </a:r>
          </a:p>
          <a:p>
            <a:pPr marL="285750" lvl="0" indent="-285750">
              <a:spcAft>
                <a:spcPts val="600"/>
              </a:spcAft>
              <a:buFont typeface="Arial" panose="020B0604020202020204" pitchFamily="34" charset="0"/>
              <a:buChar char="•"/>
            </a:pPr>
            <a:r>
              <a:rPr lang="en-GB" sz="1400" dirty="0"/>
              <a:t>Feel ownership of your material and gain confidence in your responses. </a:t>
            </a:r>
          </a:p>
        </p:txBody>
      </p:sp>
      <p:graphicFrame>
        <p:nvGraphicFramePr>
          <p:cNvPr id="9" name="Table 8"/>
          <p:cNvGraphicFramePr>
            <a:graphicFrameLocks noGrp="1"/>
          </p:cNvGraphicFramePr>
          <p:nvPr>
            <p:extLst>
              <p:ext uri="{D42A27DB-BD31-4B8C-83A1-F6EECF244321}">
                <p14:modId xmlns:p14="http://schemas.microsoft.com/office/powerpoint/2010/main" val="2283844809"/>
              </p:ext>
            </p:extLst>
          </p:nvPr>
        </p:nvGraphicFramePr>
        <p:xfrm>
          <a:off x="6460293" y="2810945"/>
          <a:ext cx="2260600" cy="777687"/>
        </p:xfrm>
        <a:graphic>
          <a:graphicData uri="http://schemas.openxmlformats.org/drawingml/2006/table">
            <a:tbl>
              <a:tblPr>
                <a:tableStyleId>{793D81CF-94F2-401A-BA57-92F5A7B2D0C5}</a:tableStyleId>
              </a:tblPr>
              <a:tblGrid>
                <a:gridCol w="2260600">
                  <a:extLst>
                    <a:ext uri="{9D8B030D-6E8A-4147-A177-3AD203B41FA5}">
                      <a16:colId xmlns:a16="http://schemas.microsoft.com/office/drawing/2014/main" val="2653741870"/>
                    </a:ext>
                  </a:extLst>
                </a:gridCol>
              </a:tblGrid>
              <a:tr h="259229">
                <a:tc>
                  <a:txBody>
                    <a:bodyPr/>
                    <a:lstStyle/>
                    <a:p>
                      <a:pPr algn="ctr" fontAlgn="ctr"/>
                      <a:r>
                        <a:rPr lang="en-GB" sz="1100" b="0" i="0" u="none" strike="noStrike" dirty="0">
                          <a:solidFill>
                            <a:srgbClr val="000000"/>
                          </a:solidFill>
                          <a:effectLst/>
                          <a:latin typeface="Calibri" panose="020F0502020204030204" pitchFamily="34" charset="0"/>
                        </a:rPr>
                        <a:t>Responding to Questions</a:t>
                      </a:r>
                    </a:p>
                  </a:txBody>
                  <a:tcPr marL="9525" marR="9525" marT="9525" marB="0" anchor="ctr"/>
                </a:tc>
                <a:extLst>
                  <a:ext uri="{0D108BD9-81ED-4DB2-BD59-A6C34878D82A}">
                    <a16:rowId xmlns:a16="http://schemas.microsoft.com/office/drawing/2014/main" val="1310354107"/>
                  </a:ext>
                </a:extLst>
              </a:tr>
              <a:tr h="259229">
                <a:tc>
                  <a:txBody>
                    <a:bodyPr/>
                    <a:lstStyle/>
                    <a:p>
                      <a:pPr algn="ctr" fontAlgn="ctr"/>
                      <a:r>
                        <a:rPr lang="en-GB" sz="1100" b="0" i="0" u="none" strike="noStrike" dirty="0">
                          <a:solidFill>
                            <a:srgbClr val="000000"/>
                          </a:solidFill>
                          <a:effectLst/>
                          <a:latin typeface="Calibri" panose="020F0502020204030204" pitchFamily="34" charset="0"/>
                        </a:rPr>
                        <a:t>Asking Questions</a:t>
                      </a:r>
                    </a:p>
                  </a:txBody>
                  <a:tcPr marL="9525" marR="9525" marT="9525" marB="0" anchor="ctr"/>
                </a:tc>
                <a:extLst>
                  <a:ext uri="{0D108BD9-81ED-4DB2-BD59-A6C34878D82A}">
                    <a16:rowId xmlns:a16="http://schemas.microsoft.com/office/drawing/2014/main" val="425171674"/>
                  </a:ext>
                </a:extLst>
              </a:tr>
              <a:tr h="259229">
                <a:tc>
                  <a:txBody>
                    <a:bodyPr/>
                    <a:lstStyle/>
                    <a:p>
                      <a:pPr algn="ctr"/>
                      <a:r>
                        <a:rPr lang="en-GB" sz="1100" dirty="0"/>
                        <a:t>Contributing to the Discussion</a:t>
                      </a:r>
                    </a:p>
                  </a:txBody>
                  <a:tcPr marL="9525" marR="9525" marT="9525" marB="0" anchor="ctr"/>
                </a:tc>
                <a:extLst>
                  <a:ext uri="{0D108BD9-81ED-4DB2-BD59-A6C34878D82A}">
                    <a16:rowId xmlns:a16="http://schemas.microsoft.com/office/drawing/2014/main" val="4292002362"/>
                  </a:ext>
                </a:extLst>
              </a:tr>
            </a:tbl>
          </a:graphicData>
        </a:graphic>
      </p:graphicFrame>
      <p:graphicFrame>
        <p:nvGraphicFramePr>
          <p:cNvPr id="10" name="Table 9">
            <a:extLst>
              <a:ext uri="{FF2B5EF4-FFF2-40B4-BE49-F238E27FC236}">
                <a16:creationId xmlns:a16="http://schemas.microsoft.com/office/drawing/2014/main" id="{1FBFECE2-194C-4937-BE7E-75897B781EFB}"/>
              </a:ext>
            </a:extLst>
          </p:cNvPr>
          <p:cNvGraphicFramePr>
            <a:graphicFrameLocks noGrp="1"/>
          </p:cNvGraphicFramePr>
          <p:nvPr>
            <p:extLst>
              <p:ext uri="{D42A27DB-BD31-4B8C-83A1-F6EECF244321}">
                <p14:modId xmlns:p14="http://schemas.microsoft.com/office/powerpoint/2010/main" val="2598441082"/>
              </p:ext>
            </p:extLst>
          </p:nvPr>
        </p:nvGraphicFramePr>
        <p:xfrm>
          <a:off x="5672708" y="3980850"/>
          <a:ext cx="3139262" cy="1104334"/>
        </p:xfrm>
        <a:graphic>
          <a:graphicData uri="http://schemas.openxmlformats.org/drawingml/2006/table">
            <a:tbl>
              <a:tblPr firstRow="1" firstCol="1" bandRow="1">
                <a:tableStyleId>{5940675A-B579-460E-94D1-54222C63F5DA}</a:tableStyleId>
              </a:tblPr>
              <a:tblGrid>
                <a:gridCol w="454525">
                  <a:extLst>
                    <a:ext uri="{9D8B030D-6E8A-4147-A177-3AD203B41FA5}">
                      <a16:colId xmlns:a16="http://schemas.microsoft.com/office/drawing/2014/main" val="3665272616"/>
                    </a:ext>
                  </a:extLst>
                </a:gridCol>
                <a:gridCol w="2684737">
                  <a:extLst>
                    <a:ext uri="{9D8B030D-6E8A-4147-A177-3AD203B41FA5}">
                      <a16:colId xmlns:a16="http://schemas.microsoft.com/office/drawing/2014/main" val="277346759"/>
                    </a:ext>
                  </a:extLst>
                </a:gridCol>
              </a:tblGrid>
              <a:tr h="1104334">
                <a:tc>
                  <a:txBody>
                    <a:bodyPr/>
                    <a:lstStyle/>
                    <a:p>
                      <a:pPr algn="ctr" eaLnBrk="0" fontAlgn="base" hangingPunct="0">
                        <a:lnSpc>
                          <a:spcPct val="115000"/>
                        </a:lnSpc>
                        <a:spcAft>
                          <a:spcPts val="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LO4</a:t>
                      </a:r>
                    </a:p>
                  </a:txBody>
                  <a:tcPr marL="51145" marR="51145" marT="0" marB="0" anchor="ctr">
                    <a:solidFill>
                      <a:srgbClr val="F4891C"/>
                    </a:solidFill>
                  </a:tcPr>
                </a:tc>
                <a:tc>
                  <a:txBody>
                    <a:bodyPr/>
                    <a:lstStyle/>
                    <a:p>
                      <a:pPr eaLnBrk="0" fontAlgn="base" hangingPunct="0">
                        <a:lnSpc>
                          <a:spcPct val="115000"/>
                        </a:lnSpc>
                        <a:spcAft>
                          <a:spcPts val="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Listen, respond and exchange views.</a:t>
                      </a:r>
                    </a:p>
                  </a:txBody>
                  <a:tcPr marL="51145" marR="51145" marT="0" marB="0" anchor="ctr">
                    <a:solidFill>
                      <a:srgbClr val="F4891C">
                        <a:alpha val="50000"/>
                      </a:srgbClr>
                    </a:solidFill>
                  </a:tcPr>
                </a:tc>
                <a:extLst>
                  <a:ext uri="{0D108BD9-81ED-4DB2-BD59-A6C34878D82A}">
                    <a16:rowId xmlns:a16="http://schemas.microsoft.com/office/drawing/2014/main" val="1681899057"/>
                  </a:ext>
                </a:extLst>
              </a:tr>
            </a:tbl>
          </a:graphicData>
        </a:graphic>
      </p:graphicFrame>
      <p:pic>
        <p:nvPicPr>
          <p:cNvPr id="11" name="Picture 10" descr="A black x on a white background&#10;&#10;Description automatically generated">
            <a:extLst>
              <a:ext uri="{FF2B5EF4-FFF2-40B4-BE49-F238E27FC236}">
                <a16:creationId xmlns:a16="http://schemas.microsoft.com/office/drawing/2014/main" id="{00A55F3E-62D2-53FE-6606-BE02D3232216}"/>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57996" y="6255589"/>
            <a:ext cx="486743" cy="527403"/>
          </a:xfrm>
          <a:prstGeom prst="rect">
            <a:avLst/>
          </a:prstGeom>
        </p:spPr>
      </p:pic>
    </p:spTree>
    <p:extLst>
      <p:ext uri="{BB962C8B-B14F-4D97-AF65-F5344CB8AC3E}">
        <p14:creationId xmlns:p14="http://schemas.microsoft.com/office/powerpoint/2010/main" val="3885230799"/>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ESB">
      <a:majorFont>
        <a:latin typeface="Calibri"/>
        <a:ea typeface=""/>
        <a:cs typeface=""/>
      </a:majorFont>
      <a:minorFont>
        <a:latin typeface="Calibri"/>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854722D9B506340931AF81ABA667AF9" ma:contentTypeVersion="15" ma:contentTypeDescription="Create a new document." ma:contentTypeScope="" ma:versionID="81a16124ef4976491a0aab36431837a4">
  <xsd:schema xmlns:xsd="http://www.w3.org/2001/XMLSchema" xmlns:xs="http://www.w3.org/2001/XMLSchema" xmlns:p="http://schemas.microsoft.com/office/2006/metadata/properties" xmlns:ns2="010c06fb-adfb-4972-b43b-36d810ddac6c" xmlns:ns3="0e08f774-c844-414b-8174-1931542ea424" targetNamespace="http://schemas.microsoft.com/office/2006/metadata/properties" ma:root="true" ma:fieldsID="13ad70da30d14ec8b1b61026820a5d4a" ns2:_="" ns3:_="">
    <xsd:import namespace="010c06fb-adfb-4972-b43b-36d810ddac6c"/>
    <xsd:import namespace="0e08f774-c844-414b-8174-1931542ea42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c06fb-adfb-4972-b43b-36d810ddac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95101557-b141-4344-8eed-a9c28da8fbb1"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08f774-c844-414b-8174-1931542ea42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e4e3543-e7fe-4604-9e90-4040997bc85a}" ma:internalName="TaxCatchAll" ma:showField="CatchAllData" ma:web="0e08f774-c844-414b-8174-1931542ea42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010c06fb-adfb-4972-b43b-36d810ddac6c">
      <Terms xmlns="http://schemas.microsoft.com/office/infopath/2007/PartnerControls"/>
    </lcf76f155ced4ddcb4097134ff3c332f>
    <TaxCatchAll xmlns="0e08f774-c844-414b-8174-1931542ea424" xsi:nil="true"/>
  </documentManagement>
</p:properties>
</file>

<file path=customXml/itemProps1.xml><?xml version="1.0" encoding="utf-8"?>
<ds:datastoreItem xmlns:ds="http://schemas.openxmlformats.org/officeDocument/2006/customXml" ds:itemID="{E3D769A9-0CBC-4BA8-A87F-466F3487B802}">
  <ds:schemaRefs>
    <ds:schemaRef ds:uri="http://schemas.microsoft.com/sharepoint/v3/contenttype/forms"/>
  </ds:schemaRefs>
</ds:datastoreItem>
</file>

<file path=customXml/itemProps2.xml><?xml version="1.0" encoding="utf-8"?>
<ds:datastoreItem xmlns:ds="http://schemas.openxmlformats.org/officeDocument/2006/customXml" ds:itemID="{A0E22DDD-72DF-49E1-BACE-64A156A51AB0}"/>
</file>

<file path=customXml/itemProps3.xml><?xml version="1.0" encoding="utf-8"?>
<ds:datastoreItem xmlns:ds="http://schemas.openxmlformats.org/officeDocument/2006/customXml" ds:itemID="{AF3C70A7-7B5B-4CDD-BB6D-4CF973A5DF52}"/>
</file>

<file path=docProps/app.xml><?xml version="1.0" encoding="utf-8"?>
<Properties xmlns="http://schemas.openxmlformats.org/officeDocument/2006/extended-properties" xmlns:vt="http://schemas.openxmlformats.org/officeDocument/2006/docPropsVTypes">
  <Template/>
  <TotalTime>2798</TotalTime>
  <Words>1463</Words>
  <Application>Microsoft Office PowerPoint</Application>
  <PresentationFormat>On-screen Show (4:3)</PresentationFormat>
  <Paragraphs>174</Paragraphs>
  <Slides>9</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9</vt:i4>
      </vt:variant>
    </vt:vector>
  </HeadingPairs>
  <TitlesOfParts>
    <vt:vector size="15" baseType="lpstr">
      <vt:lpstr>Arial</vt:lpstr>
      <vt:lpstr>Calibri</vt:lpstr>
      <vt:lpstr>Calibri Light</vt:lpstr>
      <vt:lpstr>Times New Roman</vt:lpstr>
      <vt:lpstr>Custom Design</vt:lpstr>
      <vt:lpstr>Office Theme</vt:lpstr>
      <vt:lpstr>Welcome to your ESB oracy journey!</vt:lpstr>
      <vt:lpstr>Welcome to your ESB oracy journey!</vt:lpstr>
      <vt:lpstr>Learning Outcomes and Assessment Criteria </vt:lpstr>
      <vt:lpstr>How will you be assessed?</vt:lpstr>
      <vt:lpstr>The Four Sections</vt:lpstr>
      <vt:lpstr>Section 1</vt:lpstr>
      <vt:lpstr>Section 2</vt:lpstr>
      <vt:lpstr>Section 3</vt:lpstr>
      <vt:lpstr>Section 4</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Liam</dc:creator>
  <cp:lastModifiedBy>Sheena Singleton</cp:lastModifiedBy>
  <cp:revision>104</cp:revision>
  <dcterms:created xsi:type="dcterms:W3CDTF">2014-08-12T18:49:29Z</dcterms:created>
  <dcterms:modified xsi:type="dcterms:W3CDTF">2024-01-30T11:25:58Z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0x0101005854722D9B506340931AF81ABA667AF9</vt:lpwstr>
  </property>
  <property fmtid="{D5CDD505-2E9C-101B-9397-08002B2CF9AE}" pid="3" name="Order">
    <vt:r8>6700</vt:r8>
  </property>
  <property fmtid="{D5CDD505-2E9C-101B-9397-08002B2CF9AE}" pid="4" name="MediaServiceImageTags">
    <vt:lpwstr/>
  </property>
</Properties>
</file>